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49" r:id="rId2"/>
    <p:sldMasterId id="2147483909" r:id="rId3"/>
    <p:sldMasterId id="2147483654" r:id="rId4"/>
    <p:sldMasterId id="2147483800" r:id="rId5"/>
    <p:sldMasterId id="2147483655" r:id="rId6"/>
    <p:sldMasterId id="2147483650" r:id="rId7"/>
  </p:sldMasterIdLst>
  <p:notesMasterIdLst>
    <p:notesMasterId r:id="rId77"/>
  </p:notesMasterIdLst>
  <p:handoutMasterIdLst>
    <p:handoutMasterId r:id="rId78"/>
  </p:handoutMasterIdLst>
  <p:sldIdLst>
    <p:sldId id="277" r:id="rId8"/>
    <p:sldId id="283" r:id="rId9"/>
    <p:sldId id="286" r:id="rId10"/>
    <p:sldId id="288" r:id="rId11"/>
    <p:sldId id="287" r:id="rId12"/>
    <p:sldId id="290" r:id="rId13"/>
    <p:sldId id="291" r:id="rId14"/>
    <p:sldId id="292" r:id="rId15"/>
    <p:sldId id="336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40" r:id="rId24"/>
    <p:sldId id="341" r:id="rId25"/>
    <p:sldId id="342" r:id="rId26"/>
    <p:sldId id="343" r:id="rId27"/>
    <p:sldId id="365" r:id="rId28"/>
    <p:sldId id="356" r:id="rId29"/>
    <p:sldId id="339" r:id="rId30"/>
    <p:sldId id="303" r:id="rId31"/>
    <p:sldId id="358" r:id="rId32"/>
    <p:sldId id="302" r:id="rId33"/>
    <p:sldId id="310" r:id="rId34"/>
    <p:sldId id="307" r:id="rId35"/>
    <p:sldId id="359" r:id="rId36"/>
    <p:sldId id="360" r:id="rId37"/>
    <p:sldId id="308" r:id="rId38"/>
    <p:sldId id="335" r:id="rId39"/>
    <p:sldId id="309" r:id="rId40"/>
    <p:sldId id="361" r:id="rId41"/>
    <p:sldId id="312" r:id="rId42"/>
    <p:sldId id="311" r:id="rId43"/>
    <p:sldId id="313" r:id="rId44"/>
    <p:sldId id="314" r:id="rId45"/>
    <p:sldId id="357" r:id="rId46"/>
    <p:sldId id="344" r:id="rId47"/>
    <p:sldId id="345" r:id="rId48"/>
    <p:sldId id="346" r:id="rId49"/>
    <p:sldId id="348" r:id="rId50"/>
    <p:sldId id="350" r:id="rId51"/>
    <p:sldId id="351" r:id="rId52"/>
    <p:sldId id="352" r:id="rId53"/>
    <p:sldId id="364" r:id="rId54"/>
    <p:sldId id="355" r:id="rId55"/>
    <p:sldId id="353" r:id="rId56"/>
    <p:sldId id="317" r:id="rId57"/>
    <p:sldId id="318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54" r:id="rId71"/>
    <p:sldId id="332" r:id="rId72"/>
    <p:sldId id="333" r:id="rId73"/>
    <p:sldId id="334" r:id="rId74"/>
    <p:sldId id="362" r:id="rId75"/>
    <p:sldId id="282" r:id="rId76"/>
  </p:sldIdLst>
  <p:sldSz cx="9144000" cy="6858000" type="screen4x3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72B9"/>
    <a:srgbClr val="00B0EB"/>
    <a:srgbClr val="CC0000"/>
    <a:srgbClr val="19171B"/>
    <a:srgbClr val="BBCE00"/>
    <a:srgbClr val="D4ECFC"/>
    <a:srgbClr val="929291"/>
    <a:srgbClr val="2E2B4B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32" autoAdjust="0"/>
    <p:restoredTop sz="77131" autoAdjust="0"/>
  </p:normalViewPr>
  <p:slideViewPr>
    <p:cSldViewPr>
      <p:cViewPr varScale="1">
        <p:scale>
          <a:sx n="106" d="100"/>
          <a:sy n="106" d="100"/>
        </p:scale>
        <p:origin x="144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898" y="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B7CFFC-7A58-45E3-9046-3BA09D27B3B9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F7C5DCB-765E-49FD-92A8-4A6C22428B3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4351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3138" y="765175"/>
            <a:ext cx="511651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F912BE9A-CF5C-4542-B578-81E8ED2B15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031274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charset="0"/>
              <a:cs typeface="Arial" charset="0"/>
            </a:endParaRPr>
          </a:p>
        </p:txBody>
      </p:sp>
      <p:sp>
        <p:nvSpPr>
          <p:cNvPr id="20484" name="Espace réservé de la date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3275" indent="-3079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36663" indent="-2460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31963" indent="-2460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27263" indent="-2460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810CC15-CDD0-4020-B427-8A899C17224E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20485" name="Espace réservé du numéro de diapositive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3275" indent="-3079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36663" indent="-2460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31963" indent="-2460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27263" indent="-2460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BCB2DCB-188F-4AAB-9EBE-41EAEA516D34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2558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Développer la présentation des principaux risques spécifiques</a:t>
            </a:r>
            <a:r>
              <a:rPr lang="fr-FR" altLang="fr-FR" baseline="0" dirty="0"/>
              <a:t> à votre UT.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40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9134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Développer la présentation des principaux risques spécifiques</a:t>
            </a:r>
            <a:r>
              <a:rPr lang="fr-FR" altLang="fr-FR" baseline="0" dirty="0"/>
              <a:t> à votre UT.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41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9929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Développer la présentation des principaux risques spécifiques</a:t>
            </a:r>
            <a:r>
              <a:rPr lang="fr-FR" altLang="fr-FR" baseline="0" dirty="0"/>
              <a:t> à votre UT.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42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03820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Développer la présentation des principaux risques spécifiques</a:t>
            </a:r>
            <a:r>
              <a:rPr lang="fr-FR" altLang="fr-FR" baseline="0" dirty="0"/>
              <a:t> à votre UT.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43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0369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Développer la présentation des principaux risques spécifiques</a:t>
            </a:r>
            <a:r>
              <a:rPr lang="fr-FR" altLang="fr-FR" baseline="0" dirty="0"/>
              <a:t> à votre UT.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44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98783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Développer la présentation des principaux risques spécifiques</a:t>
            </a:r>
            <a:r>
              <a:rPr lang="fr-FR" altLang="fr-FR" baseline="0" dirty="0"/>
              <a:t> à votre UT.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45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69635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Développer la présentation des principaux risques spécifiques</a:t>
            </a:r>
            <a:r>
              <a:rPr lang="fr-FR" altLang="fr-FR" baseline="0" dirty="0"/>
              <a:t> à votre UT.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46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1265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Développer la présentation des principaux risques spécifiques</a:t>
            </a:r>
            <a:r>
              <a:rPr lang="fr-FR" altLang="fr-FR" baseline="0" dirty="0"/>
              <a:t> à votre UT.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48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79807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Insérer un plan</a:t>
            </a:r>
            <a:r>
              <a:rPr lang="fr-FR" altLang="fr-FR" baseline="0" dirty="0"/>
              <a:t> d’évacuation de votre UT (les prendre en photos par exemple) et indiquer le point de rassemblement.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59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8617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/>
              <a:t>Indiquer la localisation </a:t>
            </a:r>
            <a:r>
              <a:rPr lang="fr-FR" altLang="fr-FR" dirty="0" err="1"/>
              <a:t>de.s</a:t>
            </a:r>
            <a:r>
              <a:rPr lang="fr-FR" altLang="fr-FR" dirty="0"/>
              <a:t> </a:t>
            </a:r>
            <a:r>
              <a:rPr lang="fr-FR" altLang="fr-FR" dirty="0" err="1"/>
              <a:t>trousse.s</a:t>
            </a:r>
            <a:r>
              <a:rPr lang="fr-FR" altLang="fr-FR" dirty="0"/>
              <a:t> de secours, </a:t>
            </a:r>
          </a:p>
          <a:p>
            <a:r>
              <a:rPr lang="fr-FR" altLang="fr-FR" dirty="0"/>
              <a:t>Insérer</a:t>
            </a:r>
            <a:r>
              <a:rPr lang="fr-FR" altLang="fr-FR" baseline="0" dirty="0"/>
              <a:t> le plan de localisation des défibrillateurs,</a:t>
            </a:r>
          </a:p>
          <a:p>
            <a:r>
              <a:rPr lang="fr-FR" altLang="fr-FR" baseline="0" dirty="0"/>
              <a:t>Et  indiquer la liste des personnes formées aux premiers secours.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63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786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E706FB4-0B43-40F0-AED0-85F840E33645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7883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/>
              <a:t>Indiquer la localisation </a:t>
            </a:r>
            <a:r>
              <a:rPr lang="fr-FR" altLang="fr-FR" dirty="0" err="1"/>
              <a:t>de.s</a:t>
            </a:r>
            <a:r>
              <a:rPr lang="fr-FR" altLang="fr-FR" dirty="0"/>
              <a:t> </a:t>
            </a:r>
            <a:r>
              <a:rPr lang="fr-FR" altLang="fr-FR" dirty="0" err="1"/>
              <a:t>trousse.s</a:t>
            </a:r>
            <a:r>
              <a:rPr lang="fr-FR" altLang="fr-FR" dirty="0"/>
              <a:t> de secours, </a:t>
            </a:r>
          </a:p>
          <a:p>
            <a:r>
              <a:rPr lang="fr-FR" altLang="fr-FR" dirty="0"/>
              <a:t>Insérer</a:t>
            </a:r>
            <a:r>
              <a:rPr lang="fr-FR" altLang="fr-FR" baseline="0" dirty="0"/>
              <a:t> le plan de localisation des défibrillateurs,</a:t>
            </a:r>
          </a:p>
          <a:p>
            <a:r>
              <a:rPr lang="fr-FR" altLang="fr-FR" baseline="0" dirty="0"/>
              <a:t>Et  indiquer la liste des personnes formées aux premiers secours.</a:t>
            </a:r>
            <a:endParaRPr lang="fr-FR" alt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64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003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Accueil sécurité :</a:t>
            </a:r>
          </a:p>
          <a:p>
            <a:pPr marL="171450" indent="-171450">
              <a:buFontTx/>
              <a:buChar char="-"/>
            </a:pPr>
            <a:r>
              <a:rPr lang="fr-FR" dirty="0"/>
              <a:t>général (par Myriam lors de la journée d’accueil) </a:t>
            </a:r>
          </a:p>
          <a:p>
            <a:pPr marL="171450" indent="-171450">
              <a:buFontTx/>
              <a:buChar char="-"/>
            </a:pPr>
            <a:r>
              <a:rPr lang="fr-FR" dirty="0"/>
              <a:t>et spécifique (par l’AP au sein de l’UT). 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562F231-3B3F-4591-B57A-A6366ACDCE84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0322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25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Insérer les photos des AP, leurs noms, prénoms …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2341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49859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38329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24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69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Exemple.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9FCB44-1D6E-4A22-BE39-08043D9CD96A}" type="datetime1">
              <a:rPr lang="fr-FR" altLang="fr-FR" smtClean="0"/>
              <a:t>30/10/2018</a:t>
            </a:fld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12BE9A-CF5C-4542-B578-81E8ED2B15FD}" type="slidenum">
              <a:rPr lang="fr-FR" altLang="fr-FR" smtClean="0"/>
              <a:pPr>
                <a:defRPr/>
              </a:pPr>
              <a:t>32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893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8" descr="petit triangles_bleuUL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88755">
            <a:off x="3720307" y="318293"/>
            <a:ext cx="50165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9" descr="petit triangles_cya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63550"/>
            <a:ext cx="4333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0" descr="petit triangles_gri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4813"/>
            <a:ext cx="5746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1" descr="petit triangles_noir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74625"/>
            <a:ext cx="433387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2" descr="petit triangles_ver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768">
            <a:off x="5094288" y="196850"/>
            <a:ext cx="433387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8" descr="petit triangles_bleuULR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88755">
            <a:off x="7847012" y="360363"/>
            <a:ext cx="1492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4"/>
          <p:cNvSpPr>
            <a:spLocks noGrp="1"/>
          </p:cNvSpPr>
          <p:nvPr>
            <p:ph sz="quarter" idx="10" hasCustomPrompt="1"/>
          </p:nvPr>
        </p:nvSpPr>
        <p:spPr>
          <a:xfrm>
            <a:off x="1691680" y="6093296"/>
            <a:ext cx="4409974" cy="288031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fld id="{3FBE43DD-C844-4214-AC98-9C8D4D7D1560}" type="datetime2">
              <a:rPr lang="fr-FR" smtClean="0"/>
              <a:t>mercredi 19 octobre 2016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>
          <a:xfrm rot="20073529">
            <a:off x="159590" y="2405901"/>
            <a:ext cx="8424291" cy="96124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baseline="0">
                <a:solidFill>
                  <a:srgbClr val="2372B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>
          <a:xfrm rot="20073529">
            <a:off x="547037" y="3317609"/>
            <a:ext cx="8424291" cy="86409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rgbClr val="00B0E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8738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611560" y="404664"/>
            <a:ext cx="7992888" cy="82041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000" b="1">
                <a:latin typeface="Ubuntu" panose="020B0504030602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5"/>
          </p:nvPr>
        </p:nvSpPr>
        <p:spPr>
          <a:xfrm>
            <a:off x="611560" y="1628800"/>
            <a:ext cx="3816424" cy="3932238"/>
          </a:xfrm>
          <a:prstGeom prst="rect">
            <a:avLst/>
          </a:prstGeom>
        </p:spPr>
        <p:txBody>
          <a:bodyPr/>
          <a:lstStyle>
            <a:lvl1pPr marL="266700" indent="-2667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500" b="0">
                <a:solidFill>
                  <a:srgbClr val="2372B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38150" indent="-1714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Char char="&gt;"/>
              <a:defRPr sz="12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0238" indent="-180975">
              <a:spcBef>
                <a:spcPts val="0"/>
              </a:spcBef>
              <a:buFont typeface="Calibri" panose="020F0502020204030204" pitchFamily="34" charset="0"/>
              <a:buNone/>
              <a:defRPr sz="12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Sous-titre  1</a:t>
            </a:r>
          </a:p>
          <a:p>
            <a:pPr lvl="1"/>
            <a:r>
              <a:rPr lang="fr-FR" dirty="0"/>
              <a:t>Sous-titre  2</a:t>
            </a:r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6"/>
          </p:nvPr>
        </p:nvSpPr>
        <p:spPr>
          <a:xfrm>
            <a:off x="4644008" y="1628800"/>
            <a:ext cx="3816424" cy="3932238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0"/>
              </a:spcBef>
              <a:buFontTx/>
              <a:buBlip>
                <a:blip r:embed="rId2"/>
              </a:buBlip>
              <a:defRPr lang="fr-FR" sz="1500" b="0" kern="1200" dirty="0" smtClean="0">
                <a:solidFill>
                  <a:srgbClr val="2372B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66700" indent="-180975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&gt;"/>
              <a:defRPr lang="fr-FR" sz="120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spcBef>
                <a:spcPts val="1000"/>
              </a:spcBef>
              <a:buFont typeface="Calibri" panose="020F0502020204030204" pitchFamily="34" charset="0"/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/>
            </a:lvl4pPr>
          </a:lstStyle>
          <a:p>
            <a:pPr marL="266700" lvl="0" indent="-2667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marL="438150" lvl="1" indent="-17145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Char char="&gt;"/>
            </a:pPr>
            <a:r>
              <a:rPr lang="fr-FR" dirty="0"/>
              <a:t>Sous-titre 1</a:t>
            </a:r>
          </a:p>
          <a:p>
            <a:pPr marL="438150" lvl="1" indent="-17145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Char char="&gt;"/>
            </a:pPr>
            <a:r>
              <a:rPr lang="fr-FR" dirty="0"/>
              <a:t>Sous-titre 2</a:t>
            </a: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800" b="1" kern="1200" dirty="0">
                <a:solidFill>
                  <a:srgbClr val="1917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7"/>
          </p:nvPr>
        </p:nvSpPr>
        <p:spPr>
          <a:xfrm>
            <a:off x="467544" y="6592267"/>
            <a:ext cx="785542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8C75CC7-ACBD-44F0-BC7F-1322C2AC1A52}" type="datetime1">
              <a:rPr lang="fr-FR" smtClean="0"/>
              <a:t>30/10/2018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49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91680" y="2924944"/>
            <a:ext cx="7128792" cy="147002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Aft>
                <a:spcPts val="600"/>
              </a:spcAft>
              <a:defRPr sz="3000"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800" b="1" kern="1200" dirty="0">
                <a:solidFill>
                  <a:srgbClr val="1917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A9229E4-3C29-482B-A2FA-DE11E6F6DD2E}" type="datetime1">
              <a:rPr lang="fr-FR" smtClean="0"/>
              <a:t>30/10/2018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216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spcAft>
                <a:spcPts val="600"/>
              </a:spcAft>
              <a:defRPr b="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30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611188" y="1556321"/>
            <a:ext cx="8065268" cy="3672879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b="0" baseline="0">
                <a:solidFill>
                  <a:srgbClr val="2372B9"/>
                </a:solidFill>
                <a:latin typeface="+mn-lt"/>
              </a:defRPr>
            </a:lvl1pPr>
            <a:lvl2pPr marL="623888" indent="-2635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  <a:defRPr b="0">
                <a:solidFill>
                  <a:schemeClr val="tx1"/>
                </a:solidFill>
                <a:latin typeface="+mn-lt"/>
              </a:defRPr>
            </a:lvl2pPr>
            <a:lvl3pPr marL="896938" indent="-273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  <a:defRPr b="0">
                <a:latin typeface="+mn-lt"/>
              </a:defRPr>
            </a:lvl3pPr>
            <a:lvl4pPr marL="1371600" indent="0">
              <a:buNone/>
              <a:defRPr sz="1200" b="1">
                <a:latin typeface="+mj-lt"/>
              </a:defRPr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5"/>
          </p:nvPr>
        </p:nvSpPr>
        <p:spPr>
          <a:xfrm>
            <a:off x="0" y="6491288"/>
            <a:ext cx="683568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19132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fr-FR" sz="2500" b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fr-FR" altLang="fr-FR" sz="3000" b="1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5"/>
          </p:nvPr>
        </p:nvSpPr>
        <p:spPr>
          <a:xfrm>
            <a:off x="4860106" y="1552625"/>
            <a:ext cx="3816350" cy="4252639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/>
            </a:lvl1pPr>
          </a:lstStyle>
          <a:p>
            <a:pPr lvl="0"/>
            <a:r>
              <a:rPr lang="fr-FR" altLang="fr-FR" noProof="0" dirty="0"/>
              <a:t>Cliquez sur l'icône pour ajouter une image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611560" y="1552575"/>
            <a:ext cx="3888432" cy="4252913"/>
          </a:xfrm>
          <a:prstGeom prst="rect">
            <a:avLst/>
          </a:prstGeom>
        </p:spPr>
        <p:txBody>
          <a:bodyPr>
            <a:noAutofit/>
          </a:bodyPr>
          <a:lstStyle>
            <a:lvl1pPr marL="360000" indent="-360000" algn="just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lang="fr-FR" altLang="fr-FR" sz="2000" b="0" baseline="0" dirty="0" smtClean="0">
                <a:solidFill>
                  <a:srgbClr val="2372B9"/>
                </a:solidFill>
                <a:latin typeface="+mn-lt"/>
                <a:ea typeface="+mn-ea"/>
                <a:cs typeface="+mn-cs"/>
              </a:defRPr>
            </a:lvl1pPr>
            <a:lvl2pPr marL="646113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&gt;"/>
              <a:defRPr lang="fr-FR" altLang="fr-FR" sz="1600" b="0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 marL="909638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lang="fr-FR" altLang="fr-FR" sz="1400" b="0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marL="360000" lvl="0" indent="-3600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marL="623888" lvl="1" indent="-263525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dirty="0"/>
              <a:t>Deuxième niveau</a:t>
            </a:r>
          </a:p>
          <a:p>
            <a:pPr marL="896938" lvl="2" indent="-27305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</a:pPr>
            <a:r>
              <a:rPr lang="fr-FR" dirty="0"/>
              <a:t>Troisième niveau 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0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lang="fr-FR" sz="800" b="1" kern="1200" smtClean="0">
                <a:solidFill>
                  <a:schemeClr val="tx1"/>
                </a:solidFill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fld id="{AABAED9D-9EE2-4BC3-8089-00C074E35EFD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21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lang="fr-FR" sz="800" b="1" kern="1200" dirty="0" smtClean="0">
                <a:solidFill>
                  <a:schemeClr val="tx1"/>
                </a:solidFill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2"/>
          </p:nvPr>
        </p:nvSpPr>
        <p:spPr>
          <a:xfrm>
            <a:off x="0" y="6491288"/>
            <a:ext cx="395536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8669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 texte + Blo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lang="fr-FR" sz="2500" b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fr-FR" altLang="fr-FR" sz="3000" b="1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611560" y="1552575"/>
            <a:ext cx="3888432" cy="4252913"/>
          </a:xfrm>
          <a:prstGeom prst="rect">
            <a:avLst/>
          </a:prstGeom>
        </p:spPr>
        <p:txBody>
          <a:bodyPr/>
          <a:lstStyle>
            <a:lvl1pPr marL="360000" indent="-360000" algn="just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lang="fr-FR" altLang="fr-FR" sz="2000" b="0" baseline="0" dirty="0" smtClean="0">
                <a:solidFill>
                  <a:srgbClr val="2372B9"/>
                </a:solidFill>
                <a:latin typeface="+mn-lt"/>
                <a:ea typeface="+mn-ea"/>
                <a:cs typeface="+mn-cs"/>
              </a:defRPr>
            </a:lvl1pPr>
            <a:lvl2pPr marL="646113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&gt;"/>
              <a:defRPr lang="fr-FR" altLang="fr-FR" sz="1600" b="0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 marL="909638" indent="-28575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lang="fr-FR" altLang="fr-FR" sz="1400" b="0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marL="360000" lvl="0" indent="-3600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marL="623888" lvl="1" indent="-263525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dirty="0"/>
              <a:t>Deuxième niveau</a:t>
            </a:r>
          </a:p>
          <a:p>
            <a:pPr marL="896938" lvl="2" indent="-27305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</a:pPr>
            <a:r>
              <a:rPr lang="fr-FR" dirty="0"/>
              <a:t>Troisième niveau</a:t>
            </a:r>
          </a:p>
        </p:txBody>
      </p:sp>
      <p:sp>
        <p:nvSpPr>
          <p:cNvPr id="12" name="Espace réservé du graphique 11"/>
          <p:cNvSpPr>
            <a:spLocks noGrp="1"/>
          </p:cNvSpPr>
          <p:nvPr>
            <p:ph type="chart" sz="quarter" idx="17"/>
          </p:nvPr>
        </p:nvSpPr>
        <p:spPr>
          <a:xfrm>
            <a:off x="4787081" y="1552575"/>
            <a:ext cx="3889375" cy="4252913"/>
          </a:xfrm>
          <a:prstGeom prst="round2DiagRect">
            <a:avLst/>
          </a:prstGeom>
          <a:solidFill>
            <a:srgbClr val="D4ECFC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" b="0" i="0" baseline="0">
                <a:solidFill>
                  <a:srgbClr val="00B0EB"/>
                </a:solidFill>
              </a:defRPr>
            </a:lvl1pPr>
          </a:lstStyle>
          <a:p>
            <a:pPr lvl="0"/>
            <a:r>
              <a:rPr lang="fr-FR" altLang="fr-FR" noProof="0"/>
              <a:t>Cliquez sur l'icône pour ajouter un graphique</a:t>
            </a:r>
            <a:endParaRPr lang="fr-FR" altLang="fr-FR" noProof="0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786313" y="1628800"/>
            <a:ext cx="3889375" cy="6525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200" b="0">
                <a:latin typeface="+mn-lt"/>
              </a:defRPr>
            </a:lvl2pPr>
            <a:lvl3pPr marL="914400" indent="0">
              <a:buNone/>
              <a:defRPr sz="1200" b="0">
                <a:latin typeface="+mn-lt"/>
              </a:defRPr>
            </a:lvl3pPr>
            <a:lvl4pPr marL="1371600" indent="0">
              <a:buNone/>
              <a:defRPr sz="1200" b="0">
                <a:latin typeface="+mn-lt"/>
              </a:defRPr>
            </a:lvl4pPr>
            <a:lvl5pPr marL="1828800" indent="0">
              <a:buNone/>
              <a:defRPr sz="1200" b="0"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4786313" y="2636838"/>
            <a:ext cx="3889375" cy="31686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latin typeface="+mn-lt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4"/>
          </p:nvPr>
        </p:nvSpPr>
        <p:spPr>
          <a:xfrm>
            <a:off x="5164206" y="5214217"/>
            <a:ext cx="3133588" cy="394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500" baseline="0"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5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fld id="{5A962E5A-ECD8-4673-97CE-AC000CFF8909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26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+mn-lt"/>
              </a:defRPr>
            </a:lvl1pPr>
          </a:lstStyle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27"/>
          </p:nvPr>
        </p:nvSpPr>
        <p:spPr>
          <a:xfrm>
            <a:off x="0" y="6491288"/>
            <a:ext cx="467544" cy="366712"/>
          </a:xfrm>
        </p:spPr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17554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611560" y="698304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000" b="1">
                <a:latin typeface="Ubuntu" panose="020B0504030602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611560" y="332657"/>
            <a:ext cx="8064896" cy="36004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500">
                <a:latin typeface="Ubuntu" panose="020B0504030602030204" pitchFamily="34" charset="0"/>
              </a:defRPr>
            </a:lvl1pPr>
            <a:lvl2pPr marL="457200" indent="0">
              <a:buNone/>
              <a:defRPr sz="2000">
                <a:latin typeface="Ubuntu" panose="020B0504030602030204" pitchFamily="34" charset="0"/>
              </a:defRPr>
            </a:lvl2pPr>
            <a:lvl3pPr marL="914400" indent="0">
              <a:buNone/>
              <a:defRPr sz="2000">
                <a:latin typeface="Ubuntu" panose="020B0504030602030204" pitchFamily="34" charset="0"/>
              </a:defRPr>
            </a:lvl3pPr>
            <a:lvl4pPr marL="1371600" indent="0">
              <a:buNone/>
              <a:defRPr sz="2000">
                <a:latin typeface="Ubuntu" panose="020B0504030602030204" pitchFamily="34" charset="0"/>
              </a:defRPr>
            </a:lvl4pPr>
            <a:lvl5pPr marL="1828800" indent="0">
              <a:buNone/>
              <a:defRPr sz="2000">
                <a:latin typeface="Ubuntu" panose="020B0504030602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1"/>
          </p:nvPr>
        </p:nvSpPr>
        <p:spPr>
          <a:xfrm>
            <a:off x="611188" y="1844824"/>
            <a:ext cx="8065268" cy="396044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numéro de diapositive 2"/>
          <p:cNvSpPr>
            <a:spLocks noGrp="1"/>
          </p:cNvSpPr>
          <p:nvPr>
            <p:ph type="sldNum" sz="quarter" idx="13"/>
          </p:nvPr>
        </p:nvSpPr>
        <p:spPr>
          <a:xfrm>
            <a:off x="0" y="6492875"/>
            <a:ext cx="467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06178-C517-4CE1-9A9B-F7D232CE69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5"/>
          </p:nvPr>
        </p:nvSpPr>
        <p:spPr>
          <a:xfrm>
            <a:off x="457200" y="6592267"/>
            <a:ext cx="2133600" cy="365125"/>
          </a:xfrm>
        </p:spPr>
        <p:txBody>
          <a:bodyPr/>
          <a:lstStyle>
            <a:lvl1pPr>
              <a:defRPr sz="800" b="1">
                <a:solidFill>
                  <a:srgbClr val="1917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F6D1D89-72AE-4A3C-8AA7-24B451676E33}" type="datetime1">
              <a:rPr lang="fr-FR" smtClean="0"/>
              <a:t>30/10/2018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8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188" y="1844824"/>
            <a:ext cx="8075612" cy="1584176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980728"/>
            <a:ext cx="8075612" cy="5760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600"/>
              </a:spcAft>
              <a:defRPr sz="2500" b="1">
                <a:latin typeface="Ubuntu" panose="020B0504030602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2848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77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theme" Target="../theme/theme4.xml"/><Relationship Id="rId9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0"/>
          <p:cNvSpPr txBox="1">
            <a:spLocks noChangeArrowheads="1"/>
          </p:cNvSpPr>
          <p:nvPr/>
        </p:nvSpPr>
        <p:spPr bwMode="auto">
          <a:xfrm>
            <a:off x="250825" y="188913"/>
            <a:ext cx="316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altLang="fr-FR" sz="2000" dirty="0">
                <a:solidFill>
                  <a:srgbClr val="2372B9"/>
                </a:solidFill>
                <a:latin typeface="Ubuntu" pitchFamily="34" charset="0"/>
              </a:rPr>
              <a:t>Université de</a:t>
            </a:r>
            <a:r>
              <a:rPr lang="fr-FR" altLang="fr-FR" sz="2000" b="1" dirty="0">
                <a:solidFill>
                  <a:srgbClr val="2372B9"/>
                </a:solidFill>
                <a:latin typeface="Ubuntu" pitchFamily="34" charset="0"/>
              </a:rPr>
              <a:t> La</a:t>
            </a:r>
            <a:r>
              <a:rPr lang="fr-FR" altLang="fr-FR" sz="2000" b="1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fr-FR" altLang="fr-FR" sz="2000" b="1" dirty="0">
                <a:solidFill>
                  <a:srgbClr val="2372B9"/>
                </a:solidFill>
                <a:latin typeface="Ubuntu" pitchFamily="34" charset="0"/>
              </a:rPr>
              <a:t>Rochelle</a:t>
            </a:r>
          </a:p>
        </p:txBody>
      </p:sp>
      <p:pic>
        <p:nvPicPr>
          <p:cNvPr id="1027" name="Picture 53" descr="LOGO UL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0928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470150"/>
            <a:ext cx="91503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201863"/>
            <a:ext cx="86677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Ubuntu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Ubuntu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Ubuntu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Ubuntu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Ubuntu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Ubuntu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Ubuntu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Ubuntu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5" descr="Traits bas de p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092825"/>
            <a:ext cx="91440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6" descr="LOGO U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0928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279558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0" y="6491288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b="1" kern="1200">
                <a:solidFill>
                  <a:schemeClr val="tx1"/>
                </a:solidFill>
                <a:latin typeface="Open Sans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A7C565-5FC5-406A-8506-35B2EEF6E0C3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34" charset="0"/>
                <a:ea typeface="+mn-ea"/>
                <a:cs typeface="Arial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34" charset="0"/>
              <a:ea typeface="+mn-ea"/>
              <a:cs typeface="Arial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Accueil des nouveaux arrivants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50331-B145-458B-BD97-976E5A854E8E}" type="datetime1">
              <a:rPr lang="fr-FR" smtClean="0"/>
              <a:t>30/10/2018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Ubuntu" panose="020B0504030602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Ubuntu" panose="020B0504030602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Ubuntu" panose="020B0504030602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Ubuntu" panose="020B0504030602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Ubuntu" panose="020B0504030602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Ubuntu" panose="020B0504030602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Ubuntu" panose="020B0504030602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Ubuntu" panose="020B0504030602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45021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e 8"/>
          <p:cNvGrpSpPr>
            <a:grpSpLocks/>
          </p:cNvGrpSpPr>
          <p:nvPr/>
        </p:nvGrpSpPr>
        <p:grpSpPr bwMode="auto">
          <a:xfrm>
            <a:off x="-107950" y="6092825"/>
            <a:ext cx="9144000" cy="649288"/>
            <a:chOff x="-107950" y="6092825"/>
            <a:chExt cx="9144000" cy="649288"/>
          </a:xfrm>
        </p:grpSpPr>
        <p:pic>
          <p:nvPicPr>
            <p:cNvPr id="3076" name="Picture 35" descr="Traits bas de page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950" y="6092825"/>
              <a:ext cx="91440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36" descr="LOGO ULR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50" y="6092825"/>
              <a:ext cx="649288" cy="64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0" y="6491288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b="1" kern="1200">
                <a:solidFill>
                  <a:schemeClr val="tx1"/>
                </a:solidFill>
                <a:latin typeface="Open Sans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A7C565-5FC5-406A-8506-35B2EEF6E0C3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34" charset="0"/>
                <a:ea typeface="+mn-ea"/>
                <a:cs typeface="Arial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34" charset="0"/>
              <a:ea typeface="+mn-ea"/>
              <a:cs typeface="Arial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Accueil des nouveaux arrivants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A0874-93D9-467A-968A-A900A5132991}" type="datetime1">
              <a:rPr lang="fr-FR" smtClean="0"/>
              <a:t>30/10/2018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buntu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buntu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buntu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buntu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buntu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buntu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buntu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buntu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5" descr="Traits bas de p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092825"/>
            <a:ext cx="91440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6" descr="LOGO UL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0928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0" y="6491288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b="1">
                <a:latin typeface="Open Sans" pitchFamily="34" charset="0"/>
              </a:defRPr>
            </a:lvl1pPr>
          </a:lstStyle>
          <a:p>
            <a:pPr>
              <a:defRPr/>
            </a:pPr>
            <a:fld id="{9DA7C565-5FC5-406A-8506-35B2EEF6E0C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410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C4479-F909-4AEE-AC65-5E6634D5F563}" type="datetime1">
              <a:rPr lang="fr-FR" smtClean="0"/>
              <a:t>30/10/2018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5" r:id="rId2"/>
    <p:sldLayoutId id="2147483946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Ubuntu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Ubuntu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Blip>
          <a:blip r:embed="rId8"/>
        </a:buBlip>
        <a:defRPr lang="fr-FR" altLang="fr-FR"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Blip>
          <a:blip r:embed="rId9"/>
        </a:buBlip>
        <a:defRPr lang="fr-FR" altLang="fr-FR" sz="1600" b="1">
          <a:solidFill>
            <a:srgbClr val="2372B9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Ubuntu" pitchFamily="34" charset="0"/>
        <a:buChar char="&gt;"/>
        <a:defRPr lang="fr-FR" altLang="fr-FR" sz="1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+mj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+mj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5" descr="Traits bas de p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092825"/>
            <a:ext cx="91440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6" descr="LOGO U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0928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b="1">
                <a:latin typeface="Open Sans" pitchFamily="34" charset="0"/>
                <a:cs typeface="Open Sans" pitchFamily="34" charset="0"/>
              </a:defRPr>
            </a:lvl1pPr>
          </a:lstStyle>
          <a:p>
            <a:pPr>
              <a:defRPr/>
            </a:pPr>
            <a:fld id="{C4F53CC5-7BE3-4681-892A-D2D0A521F8E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Accueil des nouveaux arrivants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01988-7CF9-431D-A414-C071ECECE3D7}" type="datetime1">
              <a:rPr lang="fr-FR" smtClean="0"/>
              <a:t>30/10/2018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1692275" y="333375"/>
            <a:ext cx="5759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altLang="fr-FR" sz="2800">
                <a:solidFill>
                  <a:srgbClr val="2372B9"/>
                </a:solidFill>
                <a:latin typeface="Ubuntu" pitchFamily="34" charset="0"/>
              </a:rPr>
              <a:t>Université de</a:t>
            </a:r>
            <a:r>
              <a:rPr lang="fr-FR" altLang="fr-FR" sz="2800" b="1">
                <a:solidFill>
                  <a:srgbClr val="2372B9"/>
                </a:solidFill>
                <a:latin typeface="Ubuntu" pitchFamily="34" charset="0"/>
              </a:rPr>
              <a:t> La Rochelle</a:t>
            </a:r>
          </a:p>
        </p:txBody>
      </p:sp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1692275" y="5851525"/>
            <a:ext cx="575945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altLang="fr-FR" sz="2200" dirty="0">
                <a:latin typeface="Ubuntu" pitchFamily="34" charset="0"/>
              </a:rPr>
              <a:t>L’Université nouvelle génération</a:t>
            </a:r>
          </a:p>
          <a:p>
            <a:pPr algn="ctr" eaLnBrk="1" hangingPunct="1">
              <a:spcBef>
                <a:spcPts val="500"/>
              </a:spcBef>
              <a:defRPr/>
            </a:pPr>
            <a:r>
              <a:rPr lang="fr-FR" altLang="fr-FR" sz="1400" dirty="0">
                <a:solidFill>
                  <a:srgbClr val="2372B9"/>
                </a:solidFill>
                <a:latin typeface="Ubuntu" pitchFamily="34" charset="0"/>
              </a:rPr>
              <a:t>www.univ-larochelle.fr</a:t>
            </a:r>
          </a:p>
        </p:txBody>
      </p:sp>
      <p:pic>
        <p:nvPicPr>
          <p:cNvPr id="6148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422650"/>
            <a:ext cx="4464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1"/>
          <p:cNvSpPr txBox="1">
            <a:spLocks noChangeArrowheads="1"/>
          </p:cNvSpPr>
          <p:nvPr/>
        </p:nvSpPr>
        <p:spPr bwMode="auto">
          <a:xfrm>
            <a:off x="1692275" y="817563"/>
            <a:ext cx="5759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altLang="fr-FR" sz="2800" dirty="0">
                <a:solidFill>
                  <a:srgbClr val="2372B9"/>
                </a:solidFill>
                <a:latin typeface="Ubuntu" pitchFamily="34" charset="0"/>
              </a:rPr>
              <a:t>Université de</a:t>
            </a:r>
            <a:r>
              <a:rPr lang="fr-FR" altLang="fr-FR" sz="2800" b="1" dirty="0">
                <a:solidFill>
                  <a:srgbClr val="2372B9"/>
                </a:solidFill>
                <a:latin typeface="Ubuntu" pitchFamily="34" charset="0"/>
              </a:rPr>
              <a:t> La Rochelle</a:t>
            </a:r>
          </a:p>
        </p:txBody>
      </p:sp>
      <p:sp>
        <p:nvSpPr>
          <p:cNvPr id="5123" name="Text Box 12"/>
          <p:cNvSpPr txBox="1">
            <a:spLocks noChangeArrowheads="1"/>
          </p:cNvSpPr>
          <p:nvPr/>
        </p:nvSpPr>
        <p:spPr bwMode="auto">
          <a:xfrm>
            <a:off x="1692275" y="5122863"/>
            <a:ext cx="57594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altLang="fr-FR" sz="2200" dirty="0">
                <a:latin typeface="Ubuntu" pitchFamily="34" charset="0"/>
              </a:rPr>
              <a:t>L’Université nouvelle génération</a:t>
            </a:r>
          </a:p>
          <a:p>
            <a:pPr algn="ctr" eaLnBrk="1" hangingPunct="1">
              <a:spcBef>
                <a:spcPts val="4000"/>
              </a:spcBef>
              <a:defRPr/>
            </a:pPr>
            <a:r>
              <a:rPr lang="fr-FR" altLang="fr-FR" sz="1400" dirty="0">
                <a:latin typeface="Ubuntu" pitchFamily="34" charset="0"/>
              </a:rPr>
              <a:t>23 avenue Albert Einstein - BP 33060 - 17031 La Rochelle</a:t>
            </a:r>
          </a:p>
          <a:p>
            <a:pPr algn="ctr" eaLnBrk="1" hangingPunct="1">
              <a:spcBef>
                <a:spcPts val="500"/>
              </a:spcBef>
              <a:defRPr/>
            </a:pPr>
            <a:r>
              <a:rPr lang="fr-FR" altLang="fr-FR" sz="1400" dirty="0">
                <a:solidFill>
                  <a:srgbClr val="2372B9"/>
                </a:solidFill>
                <a:latin typeface="Ubuntu" pitchFamily="34" charset="0"/>
              </a:rPr>
              <a:t>www.univ-larochelle.fr</a:t>
            </a:r>
          </a:p>
        </p:txBody>
      </p:sp>
      <p:sp>
        <p:nvSpPr>
          <p:cNvPr id="5125" name="Text Box 17"/>
          <p:cNvSpPr txBox="1">
            <a:spLocks noChangeArrowheads="1"/>
          </p:cNvSpPr>
          <p:nvPr/>
        </p:nvSpPr>
        <p:spPr bwMode="auto">
          <a:xfrm>
            <a:off x="250825" y="1557338"/>
            <a:ext cx="8497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altLang="fr-FR" sz="2000">
                <a:latin typeface="Ubuntu" pitchFamily="34" charset="0"/>
              </a:rPr>
              <a:t> </a:t>
            </a:r>
          </a:p>
        </p:txBody>
      </p:sp>
      <p:pic>
        <p:nvPicPr>
          <p:cNvPr id="7173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535113"/>
            <a:ext cx="673417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8.jpeg"/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gif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52.wmf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5" Type="http://schemas.openxmlformats.org/officeDocument/2006/relationships/image" Target="../media/image19.pn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19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1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66.jpeg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19.png"/><Relationship Id="rId4" Type="http://schemas.openxmlformats.org/officeDocument/2006/relationships/image" Target="../media/image81.jpeg"/><Relationship Id="rId9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2.emf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0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09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1692275" y="6092825"/>
            <a:ext cx="4410075" cy="288925"/>
          </a:xfrm>
        </p:spPr>
        <p:txBody>
          <a:bodyPr/>
          <a:lstStyle/>
          <a:p>
            <a:pPr>
              <a:defRPr/>
            </a:pPr>
            <a:r>
              <a:rPr lang="fr-FR" dirty="0"/>
              <a:t>2018-2019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 rot="20073529">
            <a:off x="121748" y="2432558"/>
            <a:ext cx="8423275" cy="962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altLang="fr-FR" dirty="0">
                <a:latin typeface="Ubuntu" panose="020B0504030602030204" pitchFamily="34" charset="0"/>
              </a:rPr>
              <a:t>Accueil des nouveaux arrivants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 rot="20073529">
            <a:off x="481013" y="3200400"/>
            <a:ext cx="8424862" cy="8651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altLang="fr-FR" dirty="0">
                <a:latin typeface="Ubuntu" panose="020B0504030602030204" pitchFamily="34" charset="0"/>
              </a:rPr>
              <a:t>Formation à la sécurité – </a:t>
            </a:r>
            <a:r>
              <a:rPr lang="fr-FR" altLang="fr-FR" i="1" dirty="0" err="1">
                <a:latin typeface="Ubuntu" panose="020B0504030602030204" pitchFamily="34" charset="0"/>
              </a:rPr>
              <a:t>LaSIE</a:t>
            </a:r>
            <a:r>
              <a:rPr lang="fr-FR" altLang="fr-FR" i="1" dirty="0">
                <a:latin typeface="Ubuntu" panose="020B0504030602030204" pitchFamily="34" charset="0"/>
              </a:rPr>
              <a:t> – UMR CNRS 7356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7308304" y="727316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UT et acteurs de la prévention des RP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Le Responsable d’Unité de Travail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11188" y="1556321"/>
            <a:ext cx="8065268" cy="417693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0070C0"/>
                </a:solidFill>
              </a:rPr>
              <a:t>Intègre la prévention à tous les stades des activités placées sous sa responsabilité</a:t>
            </a: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0070C0"/>
                </a:solidFill>
              </a:rPr>
              <a:t>Fait respecter les lois, règlements et consignes en vigueur dans l’établissement</a:t>
            </a:r>
          </a:p>
          <a:p>
            <a:pPr>
              <a:lnSpc>
                <a:spcPct val="80000"/>
              </a:lnSpc>
            </a:pPr>
            <a:endParaRPr lang="fr-FR" altLang="fr-FR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0070C0"/>
                </a:solidFill>
              </a:rPr>
              <a:t>Nomme un </a:t>
            </a:r>
            <a:r>
              <a:rPr lang="fr-FR" altLang="fr-FR" dirty="0" smtClean="0">
                <a:solidFill>
                  <a:srgbClr val="0070C0"/>
                </a:solidFill>
              </a:rPr>
              <a:t>ou plusieurs assistant </a:t>
            </a:r>
            <a:r>
              <a:rPr lang="fr-FR" altLang="fr-FR" dirty="0">
                <a:solidFill>
                  <a:srgbClr val="0070C0"/>
                </a:solidFill>
              </a:rPr>
              <a:t>de prévention au sein du service</a:t>
            </a: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0070C0"/>
                </a:solidFill>
              </a:rPr>
              <a:t>S’assure que les personnels placés sous son autorité reçoivent une formation adaptée en matière d’hygiène et de sécurité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0070C0"/>
                </a:solidFill>
              </a:rPr>
              <a:t>Maintient les installations en conformité</a:t>
            </a: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0070C0"/>
                </a:solidFill>
              </a:rPr>
              <a:t>Veille aux bonnes pratiques professionnelles</a:t>
            </a: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0070C0"/>
                </a:solidFill>
              </a:rPr>
              <a:t>Informe le chef d’établissement de tout accident ou incident ou signalement de danger grave</a:t>
            </a:r>
          </a:p>
          <a:p>
            <a:pPr>
              <a:lnSpc>
                <a:spcPct val="80000"/>
              </a:lnSpc>
            </a:pPr>
            <a:endParaRPr lang="fr-FR" altLang="fr-FR" dirty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dirty="0">
                <a:solidFill>
                  <a:srgbClr val="0070C0"/>
                </a:solidFill>
              </a:rPr>
              <a:t>Ceci ne décharge pas les autres membres du personnel de leur implication à la sécurité générale du service</a:t>
            </a:r>
          </a:p>
          <a:p>
            <a:pPr>
              <a:lnSpc>
                <a:spcPct val="80000"/>
              </a:lnSpc>
            </a:pPr>
            <a:endParaRPr lang="fr-FR" altLang="fr-FR" dirty="0">
              <a:solidFill>
                <a:srgbClr val="0070C0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10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497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UT et acteurs de la prévention des RP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L’encadrant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95000"/>
              </a:lnSpc>
              <a:spcAft>
                <a:spcPts val="1200"/>
              </a:spcAft>
              <a:buSzPct val="101000"/>
              <a:buBlip>
                <a:blip r:embed="rId2"/>
              </a:buBlip>
            </a:pPr>
            <a:r>
              <a:rPr lang="fr-FR" dirty="0">
                <a:latin typeface="Open Sans" panose="020B0606030504020204" pitchFamily="34" charset="0"/>
              </a:rPr>
              <a:t>Doit, en lien avec le(s) assistant(s) de prévention et si besoin le responsable d’unité de travail (voire le responsable de bâtiment, le service HSE, et, le cas échéant, l’organisme de recherche partenaire) : </a:t>
            </a:r>
          </a:p>
          <a:p>
            <a:pPr lvl="1">
              <a:lnSpc>
                <a:spcPct val="95000"/>
              </a:lnSpc>
              <a:spcAft>
                <a:spcPts val="1200"/>
              </a:spcAft>
              <a:buSzPct val="101000"/>
              <a:buBlip>
                <a:blip r:embed="rId2"/>
              </a:buBlip>
            </a:pPr>
            <a:r>
              <a:rPr lang="fr-FR" dirty="0">
                <a:solidFill>
                  <a:srgbClr val="2372B9"/>
                </a:solidFill>
                <a:latin typeface="Open Sans" panose="020B0606030504020204" pitchFamily="34" charset="0"/>
              </a:rPr>
              <a:t>évaluer a priori les risques de toute nouvelle activité, définir et mettre en œuvre les mesures de prévention adaptées</a:t>
            </a:r>
          </a:p>
          <a:p>
            <a:pPr lvl="1">
              <a:lnSpc>
                <a:spcPct val="95000"/>
              </a:lnSpc>
              <a:spcAft>
                <a:spcPts val="1200"/>
              </a:spcAft>
              <a:buSzPct val="101000"/>
              <a:buBlip>
                <a:blip r:embed="rId2"/>
              </a:buBlip>
            </a:pPr>
            <a:r>
              <a:rPr lang="fr-FR" dirty="0">
                <a:solidFill>
                  <a:srgbClr val="2372B9"/>
                </a:solidFill>
                <a:latin typeface="Open Sans" panose="020B0606030504020204" pitchFamily="34" charset="0"/>
              </a:rPr>
              <a:t>participer à la définition de la fiche individuelle de recensement des expositions professionnelles</a:t>
            </a:r>
          </a:p>
          <a:p>
            <a:pPr lvl="1">
              <a:lnSpc>
                <a:spcPct val="95000"/>
              </a:lnSpc>
              <a:spcAft>
                <a:spcPts val="1200"/>
              </a:spcAft>
              <a:buSzPct val="101000"/>
              <a:buBlip>
                <a:blip r:embed="rId2"/>
              </a:buBlip>
            </a:pPr>
            <a:r>
              <a:rPr lang="fr-FR" dirty="0">
                <a:solidFill>
                  <a:srgbClr val="2372B9"/>
                </a:solidFill>
                <a:latin typeface="Open Sans" panose="020B0606030504020204" pitchFamily="34" charset="0"/>
              </a:rPr>
              <a:t>participer à la formation à la sécurité et aux activités des agents</a:t>
            </a:r>
          </a:p>
          <a:p>
            <a:pPr lvl="1">
              <a:lnSpc>
                <a:spcPct val="95000"/>
              </a:lnSpc>
              <a:spcAft>
                <a:spcPts val="1200"/>
              </a:spcAft>
              <a:buSzPct val="101000"/>
              <a:buBlip>
                <a:blip r:embed="rId2"/>
              </a:buBlip>
            </a:pPr>
            <a:r>
              <a:rPr lang="fr-FR" dirty="0">
                <a:solidFill>
                  <a:srgbClr val="2372B9"/>
                </a:solidFill>
                <a:latin typeface="Open Sans" panose="020B0606030504020204" pitchFamily="34" charset="0"/>
              </a:rPr>
              <a:t>tenir informé le responsable d’unité de travail :</a:t>
            </a:r>
          </a:p>
          <a:p>
            <a:pPr marL="1200150" lvl="3" indent="-342900">
              <a:lnSpc>
                <a:spcPct val="95000"/>
              </a:lnSpc>
              <a:spcAft>
                <a:spcPts val="1200"/>
              </a:spcAft>
              <a:buSzPct val="101000"/>
              <a:buFontTx/>
              <a:buChar char="-"/>
            </a:pPr>
            <a:r>
              <a:rPr lang="fr-FR" sz="1400" b="0" dirty="0">
                <a:latin typeface="Open Sans" panose="020B0606030504020204" pitchFamily="34" charset="0"/>
              </a:rPr>
              <a:t>de toute nouvelle activité de recherche / enseignement ou du remplacement, déplacement ou achat d’équipements nécessitant des mesures de sécurité particulières et se conformer aux prescriptions réglementaires en vigueur,</a:t>
            </a:r>
          </a:p>
          <a:p>
            <a:pPr marL="1200150" lvl="3" indent="-342900">
              <a:lnSpc>
                <a:spcPct val="95000"/>
              </a:lnSpc>
              <a:spcAft>
                <a:spcPts val="1200"/>
              </a:spcAft>
              <a:buSzPct val="101000"/>
              <a:buFontTx/>
              <a:buChar char="-"/>
            </a:pPr>
            <a:r>
              <a:rPr lang="fr-FR" sz="1400" b="0" dirty="0">
                <a:latin typeface="Open Sans" panose="020B0606030504020204" pitchFamily="34" charset="0"/>
              </a:rPr>
              <a:t>des problèmes de sécurité qu’il estime être dans l’impossibilité de résoudre et tout accident / incident survenu.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11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386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UT et acteurs de la prévention des RP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L’encadrant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11188" y="1556321"/>
            <a:ext cx="8065268" cy="4835575"/>
          </a:xfrm>
        </p:spPr>
        <p:txBody>
          <a:bodyPr/>
          <a:lstStyle/>
          <a:p>
            <a:pPr algn="just">
              <a:lnSpc>
                <a:spcPct val="95000"/>
              </a:lnSpc>
              <a:buSzPct val="101000"/>
              <a:buBlip>
                <a:blip r:embed="rId2"/>
              </a:buBlip>
            </a:pPr>
            <a:r>
              <a:rPr lang="fr-FR" dirty="0">
                <a:latin typeface="Open Sans" panose="020B0606030504020204" pitchFamily="34" charset="0"/>
              </a:rPr>
              <a:t>A tous les niveaux (responsable d’équipe de recherche, formation, chef d’équipe, responsable de service, encadrant de thèse …), participe activement, pour les agents placés sous son autorité, en tant que responsable, à l’obligation réglementaire de prévention des risques professionnels</a:t>
            </a:r>
          </a:p>
          <a:p>
            <a:pPr marL="0" indent="0">
              <a:lnSpc>
                <a:spcPct val="95000"/>
              </a:lnSpc>
              <a:buSzPct val="101000"/>
            </a:pPr>
            <a:endParaRPr lang="fr-FR" dirty="0">
              <a:latin typeface="Open Sans" panose="020B0606030504020204" pitchFamily="34" charset="0"/>
            </a:endParaRPr>
          </a:p>
          <a:p>
            <a:pPr algn="just">
              <a:lnSpc>
                <a:spcPct val="95000"/>
              </a:lnSpc>
              <a:buSzPct val="101000"/>
              <a:buBlip>
                <a:blip r:embed="rId2"/>
              </a:buBlip>
            </a:pPr>
            <a:r>
              <a:rPr lang="fr-FR" dirty="0">
                <a:latin typeface="Open Sans" panose="020B0606030504020204" pitchFamily="34" charset="0"/>
              </a:rPr>
              <a:t>Veille en particulier à ce que les personnes placées sous son autorité soient informées des risques particuliers rencontrés à leur poste de travail et que les méthodes de travail les plus sûres soient connues de tous</a:t>
            </a:r>
          </a:p>
          <a:p>
            <a:pPr marL="0" indent="0">
              <a:lnSpc>
                <a:spcPct val="95000"/>
              </a:lnSpc>
              <a:buSzPct val="101000"/>
              <a:buNone/>
            </a:pPr>
            <a:endParaRPr lang="fr-FR" dirty="0">
              <a:latin typeface="Open Sans" panose="020B0606030504020204" pitchFamily="34" charset="0"/>
            </a:endParaRPr>
          </a:p>
          <a:p>
            <a:pPr algn="just">
              <a:lnSpc>
                <a:spcPct val="95000"/>
              </a:lnSpc>
              <a:buSzPct val="101000"/>
              <a:buBlip>
                <a:blip r:embed="rId2"/>
              </a:buBlip>
            </a:pPr>
            <a:r>
              <a:rPr lang="fr-FR" dirty="0">
                <a:latin typeface="Open Sans" panose="020B0606030504020204" pitchFamily="34" charset="0"/>
              </a:rPr>
              <a:t>Informer les personnes placées sous son autorité des procédures administratives à effectuer avant toutes démarches (missions, achat………)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12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735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UT et acteurs de la prévention des RP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Le nouvel arrivant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11188" y="1556321"/>
            <a:ext cx="8065268" cy="4104927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1200"/>
              </a:spcAft>
              <a:buSzPct val="101000"/>
              <a:buFont typeface="Times New Roman" panose="02020603050405020304" pitchFamily="18" charset="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Veille à sa propre sécurité, celle de ses collègues et celle des usagers</a:t>
            </a:r>
          </a:p>
          <a:p>
            <a:pPr>
              <a:lnSpc>
                <a:spcPct val="95000"/>
              </a:lnSpc>
              <a:spcAft>
                <a:spcPts val="1200"/>
              </a:spcAft>
              <a:buSzPct val="101000"/>
              <a:buFont typeface="Times New Roman" panose="02020603050405020304" pitchFamily="18" charset="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Participe à l’évaluation des risques</a:t>
            </a:r>
          </a:p>
          <a:p>
            <a:pPr algn="just">
              <a:lnSpc>
                <a:spcPct val="95000"/>
              </a:lnSpc>
              <a:spcAft>
                <a:spcPts val="1200"/>
              </a:spcAft>
              <a:buSzPct val="101000"/>
              <a:buFont typeface="Times New Roman" panose="02020603050405020304" pitchFamily="18" charset="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S’informe sur les bonnes pratiques professionnelles et les dispositions à prendre en cas d’accident ou de sinistre</a:t>
            </a:r>
          </a:p>
          <a:p>
            <a:pPr>
              <a:lnSpc>
                <a:spcPct val="95000"/>
              </a:lnSpc>
              <a:spcAft>
                <a:spcPts val="1200"/>
              </a:spcAft>
              <a:buSzPct val="101000"/>
              <a:buFont typeface="Times New Roman" panose="02020603050405020304" pitchFamily="18" charset="0"/>
              <a:buBlip>
                <a:blip r:embed="rId2"/>
              </a:buBlip>
            </a:pPr>
            <a:r>
              <a:rPr lang="fr-FR" alt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Respecte</a:t>
            </a:r>
            <a:r>
              <a:rPr lang="fr-FR" alt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les lois, </a:t>
            </a:r>
            <a:r>
              <a:rPr lang="fr-FR" alt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règlements et consignes en vigueur dans l’établissement </a:t>
            </a:r>
          </a:p>
          <a:p>
            <a:pPr>
              <a:lnSpc>
                <a:spcPct val="95000"/>
              </a:lnSpc>
              <a:spcAft>
                <a:spcPts val="1200"/>
              </a:spcAft>
              <a:buSzPct val="101000"/>
              <a:buFont typeface="Times New Roman" panose="02020603050405020304" pitchFamily="18" charset="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Informe son chef de service de tout accident ou incident</a:t>
            </a:r>
          </a:p>
          <a:p>
            <a:pPr algn="just">
              <a:lnSpc>
                <a:spcPct val="95000"/>
              </a:lnSpc>
              <a:spcAft>
                <a:spcPts val="1200"/>
              </a:spcAft>
              <a:buSzPct val="101000"/>
              <a:buFont typeface="StarSymbol" charset="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Lorsqu’il détecte un danger, il en informe son responsable et le note sur le registre de santé et de sécurité au travail tenu par l’assistant de prévention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13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255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UT et acteurs de la prévention des RP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L’assistant de prévention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85000"/>
              </a:lnSpc>
              <a:spcAft>
                <a:spcPts val="1200"/>
              </a:spcAft>
              <a:buSzPct val="101000"/>
              <a:buFont typeface="Times New Roman" panose="02020603050405020304" pitchFamily="18" charset="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Assiste et conseille le responsable d’UT et/ou de bâtiment</a:t>
            </a:r>
          </a:p>
          <a:p>
            <a:pPr>
              <a:lnSpc>
                <a:spcPct val="85000"/>
              </a:lnSpc>
              <a:spcAft>
                <a:spcPts val="1200"/>
              </a:spcAft>
              <a:buSzPct val="101000"/>
              <a:buFont typeface="Times New Roman" panose="02020603050405020304" pitchFamily="18" charset="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Collabore avec le conseiller de prévention</a:t>
            </a:r>
          </a:p>
          <a:p>
            <a:pPr>
              <a:lnSpc>
                <a:spcPct val="85000"/>
              </a:lnSpc>
              <a:spcAft>
                <a:spcPts val="1200"/>
              </a:spcAft>
              <a:buSzPct val="101000"/>
              <a:buFont typeface="Times New Roman" panose="02020603050405020304" pitchFamily="18" charset="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Participe à :</a:t>
            </a:r>
          </a:p>
          <a:p>
            <a:pPr lvl="1">
              <a:lnSpc>
                <a:spcPct val="85000"/>
              </a:lnSpc>
              <a:spcAft>
                <a:spcPts val="1200"/>
              </a:spcAft>
              <a:buSzPct val="80000"/>
            </a:pPr>
            <a:r>
              <a:rPr lang="fr-FR" altLang="fr-FR" dirty="0">
                <a:latin typeface="Open Sans" panose="020B0606030504020204" pitchFamily="34" charset="0"/>
              </a:rPr>
              <a:t>la mise en place d’une politique de prévention des risques</a:t>
            </a:r>
          </a:p>
          <a:p>
            <a:pPr lvl="1">
              <a:lnSpc>
                <a:spcPct val="85000"/>
              </a:lnSpc>
              <a:spcAft>
                <a:spcPts val="1200"/>
              </a:spcAft>
              <a:buSzPct val="80000"/>
            </a:pPr>
            <a:r>
              <a:rPr lang="fr-FR" altLang="fr-FR" dirty="0">
                <a:latin typeface="Open Sans" panose="020B0606030504020204" pitchFamily="34" charset="0"/>
              </a:rPr>
              <a:t>la démarche d’évaluation des risques</a:t>
            </a:r>
          </a:p>
          <a:p>
            <a:pPr lvl="1">
              <a:lnSpc>
                <a:spcPct val="85000"/>
              </a:lnSpc>
              <a:spcAft>
                <a:spcPts val="1200"/>
              </a:spcAft>
              <a:buSzPct val="80000"/>
            </a:pPr>
            <a:r>
              <a:rPr lang="fr-FR" altLang="fr-FR" dirty="0">
                <a:latin typeface="Open Sans" panose="020B0606030504020204" pitchFamily="34" charset="0"/>
              </a:rPr>
              <a:t>la mise en œuvre des règles de sécurité et d’hygiène au travail</a:t>
            </a:r>
          </a:p>
          <a:p>
            <a:pPr lvl="1">
              <a:lnSpc>
                <a:spcPct val="85000"/>
              </a:lnSpc>
              <a:spcAft>
                <a:spcPts val="1200"/>
              </a:spcAft>
              <a:buSzPct val="80000"/>
            </a:pPr>
            <a:r>
              <a:rPr lang="fr-FR" altLang="fr-FR" dirty="0">
                <a:latin typeface="Open Sans" panose="020B0606030504020204" pitchFamily="34" charset="0"/>
              </a:rPr>
              <a:t>la formation/ information des personnels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14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8121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724667" y="1456319"/>
            <a:ext cx="5015685" cy="4524315"/>
          </a:xfrm>
          <a:prstGeom prst="rect">
            <a:avLst/>
          </a:prstGeom>
          <a:noFill/>
          <a:ln>
            <a:solidFill>
              <a:srgbClr val="D6D606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Assistant.e.s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prévention	</a:t>
            </a: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UT et acteurs de la prévention des RP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71344" y="692696"/>
            <a:ext cx="8064896" cy="504056"/>
          </a:xfrm>
        </p:spPr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L’organisation au sein du </a:t>
            </a:r>
            <a:r>
              <a:rPr lang="fr-FR" altLang="fr-FR" dirty="0" err="1">
                <a:latin typeface="Ubuntu" panose="020B0504030602030204" pitchFamily="34" charset="0"/>
              </a:rPr>
              <a:t>LaSIE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2731488" y="1808386"/>
            <a:ext cx="5008864" cy="4172247"/>
          </a:xfrm>
        </p:spPr>
        <p:txBody>
          <a:bodyPr/>
          <a:lstStyle/>
          <a:p>
            <a:endParaRPr lang="fr-FR" i="1" dirty="0"/>
          </a:p>
          <a:p>
            <a:endParaRPr lang="fr-FR" i="1" dirty="0"/>
          </a:p>
          <a:p>
            <a:pPr marL="0" indent="0">
              <a:buNone/>
            </a:pPr>
            <a:endParaRPr lang="fr-FR" i="1" dirty="0"/>
          </a:p>
          <a:p>
            <a:endParaRPr lang="fr-FR" i="1" dirty="0"/>
          </a:p>
          <a:p>
            <a:pPr marL="0" indent="0">
              <a:buNone/>
            </a:pPr>
            <a:endParaRPr lang="fr-FR" i="1" dirty="0"/>
          </a:p>
          <a:p>
            <a:pPr marL="0" indent="0">
              <a:buNone/>
            </a:pPr>
            <a:endParaRPr lang="fr-FR" i="1" dirty="0"/>
          </a:p>
          <a:p>
            <a:pPr marL="0" indent="0">
              <a:buNone/>
            </a:pPr>
            <a:endParaRPr lang="fr-FR" i="1" dirty="0"/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15</a:t>
            </a:fld>
            <a:endParaRPr lang="fr-FR" alt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95536" y="1484784"/>
            <a:ext cx="1728192" cy="1138773"/>
          </a:xfrm>
          <a:prstGeom prst="rect">
            <a:avLst/>
          </a:prstGeom>
          <a:noFill/>
          <a:ln>
            <a:solidFill>
              <a:srgbClr val="2372B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Responsable d’unité de travail</a:t>
            </a:r>
          </a:p>
          <a:p>
            <a:pPr algn="ctr"/>
            <a:r>
              <a:rPr lang="fr-FR" sz="1400" b="1" dirty="0">
                <a:solidFill>
                  <a:srgbClr val="2372B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X. FEAUGAS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95536" y="3692379"/>
            <a:ext cx="1606689" cy="523220"/>
          </a:xfrm>
          <a:prstGeom prst="rect">
            <a:avLst/>
          </a:prstGeom>
          <a:noFill/>
          <a:ln>
            <a:solidFill>
              <a:srgbClr val="2372B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VOUS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92346" y="2986823"/>
            <a:ext cx="1731382" cy="369332"/>
          </a:xfrm>
          <a:prstGeom prst="rect">
            <a:avLst/>
          </a:prstGeom>
          <a:noFill/>
          <a:ln>
            <a:solidFill>
              <a:srgbClr val="2372B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Encadrant</a:t>
            </a:r>
          </a:p>
        </p:txBody>
      </p:sp>
      <p:pic>
        <p:nvPicPr>
          <p:cNvPr id="13" name="Imag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17" y="1969255"/>
            <a:ext cx="647700" cy="82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505" y="3063929"/>
            <a:ext cx="647700" cy="83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166" y="4237617"/>
            <a:ext cx="676275" cy="78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3743441" y="4202627"/>
            <a:ext cx="32223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REBERE Christelle</a:t>
            </a:r>
          </a:p>
          <a:p>
            <a:pPr>
              <a:spcAft>
                <a:spcPts val="0"/>
              </a:spcAft>
            </a:pPr>
            <a:r>
              <a:rPr lang="fr-F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fr-FR" sz="14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ème</a:t>
            </a:r>
            <a:r>
              <a:rPr lang="fr-F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étage Aile B du Bât Marie Curie Correspondante Hygiène et Sécurité à la délégation régionale du CNRS</a:t>
            </a:r>
            <a:endParaRPr lang="fr-FR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 : 72-95</a:t>
            </a:r>
            <a:endParaRPr lang="fr-FR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86205" y="1981332"/>
            <a:ext cx="318856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COHENDOZ Stéphane</a:t>
            </a:r>
          </a:p>
          <a:p>
            <a:pPr marL="0" indent="0">
              <a:buNone/>
            </a:pPr>
            <a:r>
              <a:rPr lang="fr-FR" altLang="fr-FR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Rez</a:t>
            </a:r>
            <a:r>
              <a:rPr lang="fr-FR" altLang="fr-F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Chaussée Aile B du Bât Curie</a:t>
            </a:r>
          </a:p>
          <a:p>
            <a:pPr marL="0" indent="0">
              <a:buNone/>
            </a:pPr>
            <a:r>
              <a:rPr lang="fr-FR" altLang="fr-F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 : 86-10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93026" y="3111895"/>
            <a:ext cx="371114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GELICUS Antony</a:t>
            </a:r>
          </a:p>
          <a:p>
            <a:pPr>
              <a:spcAft>
                <a:spcPts val="0"/>
              </a:spcAft>
            </a:pPr>
            <a:r>
              <a:rPr lang="fr-FR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Rez</a:t>
            </a:r>
            <a:r>
              <a:rPr lang="fr-FR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Chaussée et 1</a:t>
            </a:r>
            <a:r>
              <a:rPr lang="fr-FR" sz="1400" baseline="30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ier</a:t>
            </a:r>
            <a:r>
              <a:rPr lang="fr-FR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étage Aile A - Curie</a:t>
            </a:r>
          </a:p>
          <a:p>
            <a:pPr>
              <a:spcAft>
                <a:spcPts val="0"/>
              </a:spcAft>
            </a:pPr>
            <a:r>
              <a:rPr lang="fr-FR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 : 76-55</a:t>
            </a:r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2174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Règles d’accès aux locaux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A9229E4-3C29-482B-A2FA-DE11E6F6DD2E}" type="datetime1">
              <a:rPr lang="fr-FR" smtClean="0"/>
              <a:t>30/10/2018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2326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Règles d’accès aux locaux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11188" y="955608"/>
            <a:ext cx="8065268" cy="3672879"/>
          </a:xfrm>
        </p:spPr>
        <p:txBody>
          <a:bodyPr/>
          <a:lstStyle/>
          <a:p>
            <a:r>
              <a:rPr lang="fr-FR" altLang="fr-FR" dirty="0"/>
              <a:t>Visite du </a:t>
            </a:r>
            <a:r>
              <a:rPr lang="fr-FR" altLang="fr-FR" dirty="0" err="1"/>
              <a:t>LaSIE</a:t>
            </a:r>
            <a:r>
              <a:rPr lang="fr-FR" altLang="fr-FR" dirty="0"/>
              <a:t> - RDC </a:t>
            </a:r>
          </a:p>
          <a:p>
            <a:pPr marL="0" indent="0">
              <a:buNone/>
            </a:pPr>
            <a:endParaRPr lang="fr-FR" alt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17</a:t>
            </a:fld>
            <a:endParaRPr lang="fr-FR" alt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75" y="1286270"/>
            <a:ext cx="7428533" cy="520501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507" y="2520329"/>
            <a:ext cx="1244121" cy="461665"/>
          </a:xfrm>
          <a:prstGeom prst="rect">
            <a:avLst/>
          </a:prstGeom>
          <a:solidFill>
            <a:srgbClr val="BBCE00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Zone d’accès</a:t>
            </a:r>
          </a:p>
          <a:p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Piéton 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956855" y="3036670"/>
            <a:ext cx="277552" cy="69239"/>
          </a:xfrm>
          <a:prstGeom prst="rightArrow">
            <a:avLst/>
          </a:prstGeom>
          <a:solidFill>
            <a:srgbClr val="00B0EB">
              <a:alpha val="20000"/>
            </a:srgbClr>
          </a:solidFill>
          <a:ln>
            <a:solidFill>
              <a:srgbClr val="191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291608" y="6007492"/>
            <a:ext cx="1728192" cy="461665"/>
          </a:xfrm>
          <a:prstGeom prst="rect">
            <a:avLst/>
          </a:prstGeom>
          <a:solidFill>
            <a:srgbClr val="BBCE00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Zone d’accès</a:t>
            </a:r>
          </a:p>
          <a:p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Parking</a:t>
            </a:r>
          </a:p>
        </p:txBody>
      </p:sp>
      <p:sp>
        <p:nvSpPr>
          <p:cNvPr id="12" name="Flèche droite 11"/>
          <p:cNvSpPr/>
          <p:nvPr/>
        </p:nvSpPr>
        <p:spPr>
          <a:xfrm rot="18166311" flipV="1">
            <a:off x="5932430" y="6038616"/>
            <a:ext cx="417671" cy="62138"/>
          </a:xfrm>
          <a:prstGeom prst="rightArrow">
            <a:avLst/>
          </a:prstGeom>
          <a:solidFill>
            <a:srgbClr val="00B0EB">
              <a:alpha val="20000"/>
            </a:srgbClr>
          </a:solidFill>
          <a:ln>
            <a:solidFill>
              <a:srgbClr val="191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037287" y="3284984"/>
            <a:ext cx="1728192" cy="276999"/>
          </a:xfrm>
          <a:prstGeom prst="rect">
            <a:avLst/>
          </a:prstGeom>
          <a:solidFill>
            <a:srgbClr val="BBCE00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Zone d’accès secours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838707" y="3657946"/>
            <a:ext cx="7268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Accueil </a:t>
            </a:r>
            <a:r>
              <a:rPr lang="fr-F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LaSIE</a:t>
            </a:r>
            <a:endParaRPr lang="fr-F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Flèche droite 14"/>
          <p:cNvSpPr/>
          <p:nvPr/>
        </p:nvSpPr>
        <p:spPr>
          <a:xfrm rot="16675987" flipV="1">
            <a:off x="4016550" y="3281812"/>
            <a:ext cx="624783" cy="11293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 rot="4687094">
            <a:off x="1762161" y="3651337"/>
            <a:ext cx="238432" cy="4571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524000" y="3285708"/>
            <a:ext cx="624879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LaSIE</a:t>
            </a:r>
            <a:endParaRPr lang="fr-F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  <p:sp>
        <p:nvSpPr>
          <p:cNvPr id="23" name="Rectangle à coins arrondis 22"/>
          <p:cNvSpPr/>
          <p:nvPr/>
        </p:nvSpPr>
        <p:spPr>
          <a:xfrm>
            <a:off x="4067779" y="1012927"/>
            <a:ext cx="288032" cy="216024"/>
          </a:xfrm>
          <a:prstGeom prst="round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410341" y="1032001"/>
            <a:ext cx="2041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Accès restreint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2519868" y="3780766"/>
            <a:ext cx="467956" cy="224298"/>
          </a:xfrm>
          <a:prstGeom prst="round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2530049" y="3780766"/>
            <a:ext cx="560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B003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2053585" y="3708964"/>
            <a:ext cx="288032" cy="216024"/>
          </a:xfrm>
          <a:prstGeom prst="round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1947906" y="3706838"/>
            <a:ext cx="560766" cy="24622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fr-FR" sz="1000" dirty="0"/>
              <a:t>B002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144214" y="4577794"/>
            <a:ext cx="446586" cy="304962"/>
          </a:xfrm>
          <a:prstGeom prst="round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2137518" y="4598638"/>
            <a:ext cx="560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B005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2180173" y="4329100"/>
            <a:ext cx="231587" cy="108012"/>
          </a:xfrm>
          <a:prstGeom prst="round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29">
            <a:extLst>
              <a:ext uri="{FF2B5EF4-FFF2-40B4-BE49-F238E27FC236}">
                <a16:creationId xmlns:a16="http://schemas.microsoft.com/office/drawing/2014/main" xmlns="" id="{88985F9F-12D8-4CF7-9C6F-42C6A9F1C14C}"/>
              </a:ext>
            </a:extLst>
          </p:cNvPr>
          <p:cNvSpPr/>
          <p:nvPr/>
        </p:nvSpPr>
        <p:spPr>
          <a:xfrm>
            <a:off x="5148064" y="2065813"/>
            <a:ext cx="446586" cy="304962"/>
          </a:xfrm>
          <a:prstGeom prst="round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9F06DAA0-D4A9-4CB8-8CE7-2B231F8994B8}"/>
              </a:ext>
            </a:extLst>
          </p:cNvPr>
          <p:cNvSpPr txBox="1"/>
          <p:nvPr/>
        </p:nvSpPr>
        <p:spPr>
          <a:xfrm>
            <a:off x="5141368" y="2086657"/>
            <a:ext cx="560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A010</a:t>
            </a:r>
          </a:p>
        </p:txBody>
      </p:sp>
      <p:sp>
        <p:nvSpPr>
          <p:cNvPr id="35" name="Rectangle à coins arrondis 30">
            <a:extLst>
              <a:ext uri="{FF2B5EF4-FFF2-40B4-BE49-F238E27FC236}">
                <a16:creationId xmlns:a16="http://schemas.microsoft.com/office/drawing/2014/main" xmlns="" id="{96FBBFA2-4FC1-425A-B505-DAA1597ACE96}"/>
              </a:ext>
            </a:extLst>
          </p:cNvPr>
          <p:cNvSpPr/>
          <p:nvPr/>
        </p:nvSpPr>
        <p:spPr>
          <a:xfrm>
            <a:off x="4565527" y="1916831"/>
            <a:ext cx="150490" cy="72009"/>
          </a:xfrm>
          <a:prstGeom prst="round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957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Règles d’accès aux locaux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591575" y="914723"/>
            <a:ext cx="8065268" cy="3672879"/>
          </a:xfrm>
        </p:spPr>
        <p:txBody>
          <a:bodyPr/>
          <a:lstStyle/>
          <a:p>
            <a:r>
              <a:rPr lang="fr-FR" altLang="fr-FR" dirty="0"/>
              <a:t>Visite du </a:t>
            </a:r>
            <a:r>
              <a:rPr lang="fr-FR" altLang="fr-FR" dirty="0" err="1"/>
              <a:t>LaSIE</a:t>
            </a:r>
            <a:r>
              <a:rPr lang="fr-FR" altLang="fr-FR" dirty="0"/>
              <a:t> – 1</a:t>
            </a:r>
            <a:r>
              <a:rPr lang="fr-FR" altLang="fr-FR" baseline="30000" dirty="0"/>
              <a:t>er</a:t>
            </a:r>
            <a:r>
              <a:rPr lang="fr-FR" altLang="fr-FR" dirty="0"/>
              <a:t> étage </a:t>
            </a:r>
          </a:p>
          <a:p>
            <a:pPr marL="0" indent="0">
              <a:buNone/>
            </a:pPr>
            <a:endParaRPr lang="fr-FR" alt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18</a:t>
            </a:fld>
            <a:endParaRPr lang="fr-FR" alt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63" y="1315765"/>
            <a:ext cx="7388276" cy="518526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308955" y="3429000"/>
            <a:ext cx="726819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LaSIE</a:t>
            </a:r>
            <a:endParaRPr lang="fr-F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lèche droite 9"/>
          <p:cNvSpPr/>
          <p:nvPr/>
        </p:nvSpPr>
        <p:spPr>
          <a:xfrm rot="16200000" flipV="1">
            <a:off x="4366217" y="3152875"/>
            <a:ext cx="505055" cy="45719"/>
          </a:xfrm>
          <a:prstGeom prst="rightArrow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4336177" y="983940"/>
            <a:ext cx="2277174" cy="261610"/>
            <a:chOff x="4336177" y="983940"/>
            <a:chExt cx="2277174" cy="261610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4336177" y="992485"/>
              <a:ext cx="288032" cy="216024"/>
            </a:xfrm>
            <a:prstGeom prst="roundRec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572000" y="983940"/>
              <a:ext cx="20413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Accès restreint</a:t>
              </a:r>
            </a:p>
          </p:txBody>
        </p:sp>
      </p:grpSp>
      <p:sp>
        <p:nvSpPr>
          <p:cNvPr id="17" name="Rectangle à coins arrondis 16"/>
          <p:cNvSpPr/>
          <p:nvPr/>
        </p:nvSpPr>
        <p:spPr>
          <a:xfrm>
            <a:off x="3851920" y="2060848"/>
            <a:ext cx="360040" cy="216024"/>
          </a:xfrm>
          <a:prstGeom prst="round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804899" y="2060848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A106</a:t>
            </a:r>
          </a:p>
        </p:txBody>
      </p:sp>
      <p:sp>
        <p:nvSpPr>
          <p:cNvPr id="18" name="Rectangle à coins arrondis 16">
            <a:extLst>
              <a:ext uri="{FF2B5EF4-FFF2-40B4-BE49-F238E27FC236}">
                <a16:creationId xmlns:a16="http://schemas.microsoft.com/office/drawing/2014/main" xmlns="" id="{E847AEBD-EA13-4FF4-AB4A-7D97A8C8EB1A}"/>
              </a:ext>
            </a:extLst>
          </p:cNvPr>
          <p:cNvSpPr/>
          <p:nvPr/>
        </p:nvSpPr>
        <p:spPr>
          <a:xfrm>
            <a:off x="3203848" y="2199057"/>
            <a:ext cx="271232" cy="216024"/>
          </a:xfrm>
          <a:prstGeom prst="round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C738F5A-A508-46FF-B3E6-21D320FD0BA8}"/>
              </a:ext>
            </a:extLst>
          </p:cNvPr>
          <p:cNvSpPr txBox="1"/>
          <p:nvPr/>
        </p:nvSpPr>
        <p:spPr>
          <a:xfrm>
            <a:off x="3100352" y="2205109"/>
            <a:ext cx="5050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A105</a:t>
            </a:r>
          </a:p>
        </p:txBody>
      </p:sp>
    </p:spTree>
    <p:extLst>
      <p:ext uri="{BB962C8B-B14F-4D97-AF65-F5344CB8AC3E}">
        <p14:creationId xmlns:p14="http://schemas.microsoft.com/office/powerpoint/2010/main" val="37806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Règles d’accès aux locaux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591575" y="914723"/>
            <a:ext cx="8065268" cy="3672879"/>
          </a:xfrm>
        </p:spPr>
        <p:txBody>
          <a:bodyPr/>
          <a:lstStyle/>
          <a:p>
            <a:r>
              <a:rPr lang="fr-FR" altLang="fr-FR" dirty="0"/>
              <a:t>Visite du </a:t>
            </a:r>
            <a:r>
              <a:rPr lang="fr-FR" altLang="fr-FR" dirty="0" err="1"/>
              <a:t>LaSIE</a:t>
            </a:r>
            <a:r>
              <a:rPr lang="fr-FR" altLang="fr-FR" dirty="0"/>
              <a:t> – 2</a:t>
            </a:r>
            <a:r>
              <a:rPr lang="fr-FR" altLang="fr-FR" baseline="30000" dirty="0"/>
              <a:t>ème</a:t>
            </a:r>
            <a:r>
              <a:rPr lang="fr-FR" altLang="fr-FR" dirty="0"/>
              <a:t> étage </a:t>
            </a:r>
          </a:p>
          <a:p>
            <a:pPr marL="0" indent="0">
              <a:buNone/>
            </a:pPr>
            <a:endParaRPr lang="fr-FR" alt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19</a:t>
            </a:fld>
            <a:endParaRPr lang="fr-FR" alt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323312"/>
            <a:ext cx="7092876" cy="516797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75856" y="3140968"/>
            <a:ext cx="726819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LaSIE</a:t>
            </a:r>
            <a:endParaRPr lang="fr-F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lèche droite 9"/>
          <p:cNvSpPr/>
          <p:nvPr/>
        </p:nvSpPr>
        <p:spPr>
          <a:xfrm rot="5400000" flipV="1">
            <a:off x="3462246" y="3572126"/>
            <a:ext cx="354037" cy="4571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  <p:sp>
        <p:nvSpPr>
          <p:cNvPr id="14" name="Rectangle à coins arrondis 13"/>
          <p:cNvSpPr/>
          <p:nvPr/>
        </p:nvSpPr>
        <p:spPr>
          <a:xfrm>
            <a:off x="4336177" y="992485"/>
            <a:ext cx="288032" cy="216024"/>
          </a:xfrm>
          <a:prstGeom prst="round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572000" y="983940"/>
            <a:ext cx="2041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Accès restreint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4932040" y="4477837"/>
            <a:ext cx="216024" cy="137538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 flipV="1">
            <a:off x="5220072" y="4509120"/>
            <a:ext cx="144016" cy="106254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5564075" y="5949280"/>
            <a:ext cx="426794" cy="216024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564075" y="5934181"/>
            <a:ext cx="542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B217</a:t>
            </a:r>
          </a:p>
        </p:txBody>
      </p:sp>
      <p:sp>
        <p:nvSpPr>
          <p:cNvPr id="19" name="Rectangle à coins arrondis 18"/>
          <p:cNvSpPr/>
          <p:nvPr/>
        </p:nvSpPr>
        <p:spPr>
          <a:xfrm flipV="1">
            <a:off x="5202321" y="5994998"/>
            <a:ext cx="144016" cy="106254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70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5"/>
          </p:nvPr>
        </p:nvSpPr>
        <p:spPr>
          <a:xfrm>
            <a:off x="611560" y="1628800"/>
            <a:ext cx="7848872" cy="3932238"/>
          </a:xfrm>
        </p:spPr>
        <p:txBody>
          <a:bodyPr/>
          <a:lstStyle/>
          <a:p>
            <a:pPr>
              <a:buSzPct val="101000"/>
              <a:buBlip>
                <a:blip r:embed="rId3"/>
              </a:buBlip>
            </a:pPr>
            <a:r>
              <a:rPr lang="fr-FR" altLang="fr-FR" dirty="0"/>
              <a:t>Pourquoi un « accueil sécurité » ?</a:t>
            </a:r>
          </a:p>
          <a:p>
            <a:pPr>
              <a:buSzPct val="101000"/>
              <a:buBlip>
                <a:blip r:embed="rId3"/>
              </a:buBlip>
            </a:pPr>
            <a:endParaRPr lang="fr-FR" altLang="fr-FR" dirty="0"/>
          </a:p>
          <a:p>
            <a:pPr>
              <a:buSzPct val="101000"/>
              <a:buBlip>
                <a:blip r:embed="rId3"/>
              </a:buBlip>
            </a:pPr>
            <a:r>
              <a:rPr lang="fr-FR" altLang="fr-FR" dirty="0"/>
              <a:t>Présentation de l’Unité de Travail (UT) et de ses acteurs en prévention des risques professionnels </a:t>
            </a:r>
          </a:p>
          <a:p>
            <a:pPr>
              <a:buSzPct val="101000"/>
              <a:buBlip>
                <a:blip r:embed="rId3"/>
              </a:buBlip>
            </a:pPr>
            <a:endParaRPr lang="fr-FR" altLang="fr-FR" dirty="0"/>
          </a:p>
          <a:p>
            <a:pPr>
              <a:buSzPct val="101000"/>
              <a:buBlip>
                <a:blip r:embed="rId3"/>
              </a:buBlip>
            </a:pPr>
            <a:r>
              <a:rPr lang="fr-FR" altLang="fr-FR" dirty="0"/>
              <a:t>Comment participer à la prévention des risques professionnels ?</a:t>
            </a:r>
          </a:p>
          <a:p>
            <a:pPr>
              <a:buSzPct val="101000"/>
              <a:buBlip>
                <a:blip r:embed="rId3"/>
              </a:buBlip>
            </a:pPr>
            <a:endParaRPr lang="fr-FR" altLang="fr-FR" dirty="0"/>
          </a:p>
          <a:p>
            <a:pPr>
              <a:buSzPct val="101000"/>
              <a:buBlip>
                <a:blip r:embed="rId3"/>
              </a:buBlip>
            </a:pPr>
            <a:r>
              <a:rPr lang="fr-FR" altLang="fr-FR" dirty="0"/>
              <a:t>Comment faire part d’un danger ?</a:t>
            </a:r>
          </a:p>
          <a:p>
            <a:pPr marL="0" indent="0">
              <a:buSzPct val="101000"/>
              <a:buNone/>
            </a:pPr>
            <a:endParaRPr lang="fr-FR" altLang="fr-FR" dirty="0"/>
          </a:p>
          <a:p>
            <a:pPr>
              <a:buSzPct val="101000"/>
              <a:buBlip>
                <a:blip r:embed="rId3"/>
              </a:buBlip>
            </a:pPr>
            <a:r>
              <a:rPr lang="fr-FR" altLang="fr-FR" dirty="0"/>
              <a:t>En cas d’incendie ?</a:t>
            </a:r>
          </a:p>
          <a:p>
            <a:pPr>
              <a:buSzPct val="101000"/>
              <a:buBlip>
                <a:blip r:embed="rId3"/>
              </a:buBlip>
            </a:pPr>
            <a:endParaRPr lang="fr-FR" altLang="fr-FR" dirty="0"/>
          </a:p>
          <a:p>
            <a:pPr>
              <a:buSzPct val="101000"/>
              <a:buBlip>
                <a:blip r:embed="rId3"/>
              </a:buBlip>
            </a:pPr>
            <a:r>
              <a:rPr lang="fr-FR" altLang="fr-FR" dirty="0"/>
              <a:t>En cas d’urgence médicale ? </a:t>
            </a:r>
          </a:p>
          <a:p>
            <a:pPr>
              <a:buSzPct val="101000"/>
              <a:buBlip>
                <a:blip r:embed="rId3"/>
              </a:buBlip>
            </a:pPr>
            <a:endParaRPr lang="fr-FR" altLang="fr-FR" dirty="0"/>
          </a:p>
          <a:p>
            <a:pPr>
              <a:buSzPct val="101000"/>
              <a:buBlip>
                <a:blip r:embed="rId3"/>
              </a:buBlip>
            </a:pPr>
            <a:r>
              <a:rPr lang="fr-FR" altLang="fr-FR" dirty="0"/>
              <a:t>Conclusion</a:t>
            </a:r>
          </a:p>
          <a:p>
            <a:pPr lvl="1"/>
            <a:endParaRPr lang="fr-FR" dirty="0"/>
          </a:p>
          <a:p>
            <a:pPr marL="266700" lvl="1" indent="0">
              <a:buNone/>
            </a:pPr>
            <a:endParaRPr lang="fr-FR" dirty="0"/>
          </a:p>
          <a:p>
            <a:pPr marL="266700" lvl="1" indent="0">
              <a:buNone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E4B1072-40CB-4E2F-A663-A5901D4FD70E}" type="datetime1">
              <a:rPr lang="fr-FR" smtClean="0"/>
              <a:t>30/10/2018</a:t>
            </a:fld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7308304" y="490836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273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338809"/>
            <a:ext cx="8064896" cy="360040"/>
          </a:xfrm>
        </p:spPr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Règles d’accès aux locaux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591575" y="914723"/>
            <a:ext cx="8065268" cy="3672879"/>
          </a:xfrm>
        </p:spPr>
        <p:txBody>
          <a:bodyPr/>
          <a:lstStyle/>
          <a:p>
            <a:r>
              <a:rPr lang="fr-FR" altLang="fr-FR" dirty="0"/>
              <a:t>Visite du </a:t>
            </a:r>
            <a:r>
              <a:rPr lang="fr-FR" altLang="fr-FR" dirty="0" err="1"/>
              <a:t>LaSIE</a:t>
            </a:r>
            <a:r>
              <a:rPr lang="fr-FR" altLang="fr-FR" dirty="0"/>
              <a:t> – Fourier</a:t>
            </a:r>
          </a:p>
          <a:p>
            <a:pPr marL="0" indent="0">
              <a:buNone/>
            </a:pPr>
            <a:endParaRPr lang="fr-FR" alt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20</a:t>
            </a:fld>
            <a:endParaRPr lang="fr-FR" alt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52446"/>
            <a:ext cx="7008440" cy="5250859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 rot="14025588">
            <a:off x="4418716" y="5921370"/>
            <a:ext cx="410987" cy="7770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770158" y="6010432"/>
            <a:ext cx="726819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LaSIE</a:t>
            </a:r>
            <a:endParaRPr lang="fr-F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515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ABAED9D-9EE2-4BC3-8089-00C074E35EFD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Accueil des nouveaux arrivants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21</a:t>
            </a:fld>
            <a:endParaRPr lang="fr-FR" altLang="fr-FR" dirty="0"/>
          </a:p>
        </p:txBody>
      </p:sp>
      <p:sp>
        <p:nvSpPr>
          <p:cNvPr id="1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Règles d’accès aux locaux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83568" y="900721"/>
            <a:ext cx="8065268" cy="3672879"/>
          </a:xfrm>
        </p:spPr>
        <p:txBody>
          <a:bodyPr/>
          <a:lstStyle/>
          <a:p>
            <a:r>
              <a:rPr lang="fr-FR" altLang="fr-FR" dirty="0"/>
              <a:t>Visite du </a:t>
            </a:r>
            <a:r>
              <a:rPr lang="fr-FR" altLang="fr-FR" dirty="0" err="1"/>
              <a:t>LaSIE</a:t>
            </a:r>
            <a:r>
              <a:rPr lang="fr-FR" altLang="fr-FR" dirty="0"/>
              <a:t> – </a:t>
            </a:r>
            <a:r>
              <a:rPr lang="fr-FR" altLang="fr-FR" dirty="0" smtClean="0"/>
              <a:t>Fourier (niv1)</a:t>
            </a:r>
            <a:endParaRPr lang="fr-FR" altLang="fr-FR" dirty="0"/>
          </a:p>
          <a:p>
            <a:pPr marL="0" indent="0">
              <a:buNone/>
            </a:pPr>
            <a:endParaRPr lang="fr-FR" alt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68760"/>
            <a:ext cx="7236296" cy="5091583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 rot="20371541">
            <a:off x="4441858" y="1862401"/>
            <a:ext cx="195563" cy="52637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3779912" y="1486848"/>
            <a:ext cx="666981" cy="422345"/>
          </a:xfrm>
          <a:prstGeom prst="straightConnector1">
            <a:avLst/>
          </a:prstGeom>
          <a:ln w="38100">
            <a:solidFill>
              <a:srgbClr val="2372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025941" y="1270974"/>
            <a:ext cx="182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Bibliothèque Labo</a:t>
            </a:r>
          </a:p>
        </p:txBody>
      </p:sp>
    </p:spTree>
    <p:extLst>
      <p:ext uri="{BB962C8B-B14F-4D97-AF65-F5344CB8AC3E}">
        <p14:creationId xmlns:p14="http://schemas.microsoft.com/office/powerpoint/2010/main" val="2034216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Règles d’accès aux locaux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591575" y="914723"/>
            <a:ext cx="8065268" cy="3672879"/>
          </a:xfrm>
        </p:spPr>
        <p:txBody>
          <a:bodyPr/>
          <a:lstStyle/>
          <a:p>
            <a:r>
              <a:rPr lang="fr-FR" altLang="fr-FR" dirty="0"/>
              <a:t>Visite du </a:t>
            </a:r>
            <a:r>
              <a:rPr lang="fr-FR" altLang="fr-FR" dirty="0" err="1"/>
              <a:t>LaSIE</a:t>
            </a:r>
            <a:r>
              <a:rPr lang="fr-FR" altLang="fr-FR" dirty="0"/>
              <a:t> – CCA</a:t>
            </a:r>
          </a:p>
          <a:p>
            <a:pPr marL="0" indent="0">
              <a:buNone/>
            </a:pPr>
            <a:endParaRPr lang="fr-FR" alt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22</a:t>
            </a:fld>
            <a:endParaRPr lang="fr-FR" alt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48" y="1340768"/>
            <a:ext cx="7362437" cy="481945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051788" y="1683289"/>
            <a:ext cx="79208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n-lt"/>
              </a:rPr>
              <a:t>LaSIE</a:t>
            </a:r>
            <a:endParaRPr lang="fr-FR" sz="1600" dirty="0">
              <a:latin typeface="+mn-lt"/>
            </a:endParaRPr>
          </a:p>
        </p:txBody>
      </p:sp>
      <p:sp>
        <p:nvSpPr>
          <p:cNvPr id="13" name="Flèche droite 12"/>
          <p:cNvSpPr/>
          <p:nvPr/>
        </p:nvSpPr>
        <p:spPr>
          <a:xfrm rot="4427587">
            <a:off x="5576616" y="2340574"/>
            <a:ext cx="534520" cy="13572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23728" y="493232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MEB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740351" y="492455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MET</a:t>
            </a:r>
          </a:p>
        </p:txBody>
      </p:sp>
      <p:sp>
        <p:nvSpPr>
          <p:cNvPr id="18" name="Flèche droite 17"/>
          <p:cNvSpPr/>
          <p:nvPr/>
        </p:nvSpPr>
        <p:spPr>
          <a:xfrm rot="10800000">
            <a:off x="4921660" y="4221088"/>
            <a:ext cx="534520" cy="13572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351707" y="492454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MEB</a:t>
            </a:r>
          </a:p>
        </p:txBody>
      </p:sp>
    </p:spTree>
    <p:extLst>
      <p:ext uri="{BB962C8B-B14F-4D97-AF65-F5344CB8AC3E}">
        <p14:creationId xmlns:p14="http://schemas.microsoft.com/office/powerpoint/2010/main" val="1227673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Règles d’accès aux locaux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457200" y="862577"/>
            <a:ext cx="8209284" cy="5458829"/>
          </a:xfrm>
        </p:spPr>
        <p:txBody>
          <a:bodyPr/>
          <a:lstStyle/>
          <a:p>
            <a:pPr marL="360000" lvl="1" indent="-360000">
              <a:buBlip>
                <a:blip r:embed="rId3"/>
              </a:buBlip>
            </a:pPr>
            <a:r>
              <a:rPr lang="fr-FR" altLang="fr-FR" sz="2000" b="1" dirty="0">
                <a:solidFill>
                  <a:srgbClr val="2372B9"/>
                </a:solidFill>
                <a:latin typeface="Open Sans" panose="020B0606030504020204" pitchFamily="34" charset="0"/>
              </a:rPr>
              <a:t>Jours et horaires d’ouverture</a:t>
            </a:r>
          </a:p>
          <a:p>
            <a:pPr marL="1107712" lvl="3" indent="-360000">
              <a:buBlip>
                <a:blip r:embed="rId3"/>
              </a:buBlip>
            </a:pPr>
            <a:r>
              <a:rPr lang="fr-FR" altLang="fr-FR" sz="1400" b="0" dirty="0">
                <a:solidFill>
                  <a:srgbClr val="2372B9"/>
                </a:solidFill>
                <a:latin typeface="Open Sans" panose="020B0606030504020204" pitchFamily="34" charset="0"/>
              </a:rPr>
              <a:t>Lundi au vendredi de 7H30 à 19H30</a:t>
            </a:r>
          </a:p>
          <a:p>
            <a:pPr marL="1107712" lvl="3" indent="-360000">
              <a:buBlip>
                <a:blip r:embed="rId3"/>
              </a:buBlip>
            </a:pPr>
            <a:r>
              <a:rPr lang="fr-FR" altLang="fr-FR" sz="1400" b="0" dirty="0">
                <a:solidFill>
                  <a:srgbClr val="2372B9"/>
                </a:solidFill>
                <a:latin typeface="Open Sans" panose="020B0606030504020204" pitchFamily="34" charset="0"/>
              </a:rPr>
              <a:t>Samedi 8H à 12H pour les doctorants et EC</a:t>
            </a:r>
          </a:p>
          <a:p>
            <a:pPr marL="1107712" lvl="3" indent="-360000">
              <a:buBlip>
                <a:blip r:embed="rId3"/>
              </a:buBlip>
            </a:pPr>
            <a:r>
              <a:rPr lang="fr-FR" altLang="fr-FR" sz="1400" b="0" dirty="0">
                <a:solidFill>
                  <a:srgbClr val="2372B9"/>
                </a:solidFill>
                <a:latin typeface="Open Sans" panose="020B0606030504020204" pitchFamily="34" charset="0"/>
              </a:rPr>
              <a:t>Pour les </a:t>
            </a:r>
            <a:r>
              <a:rPr lang="fr-FR" altLang="fr-FR" sz="1400" b="0" dirty="0" err="1">
                <a:solidFill>
                  <a:srgbClr val="2372B9"/>
                </a:solidFill>
                <a:latin typeface="Open Sans" panose="020B0606030504020204" pitchFamily="34" charset="0"/>
              </a:rPr>
              <a:t>Biatss</a:t>
            </a:r>
            <a:r>
              <a:rPr lang="fr-FR" altLang="fr-FR" sz="1400" b="0" dirty="0">
                <a:solidFill>
                  <a:srgbClr val="2372B9"/>
                </a:solidFill>
                <a:latin typeface="Open Sans" panose="020B0606030504020204" pitchFamily="34" charset="0"/>
              </a:rPr>
              <a:t>  (application Hamac)</a:t>
            </a:r>
          </a:p>
          <a:p>
            <a:pPr marL="747712" lvl="3"/>
            <a:endParaRPr lang="fr-FR" altLang="fr-FR" sz="2000" dirty="0">
              <a:solidFill>
                <a:srgbClr val="2372B9"/>
              </a:solidFill>
              <a:latin typeface="Open Sans" panose="020B0606030504020204" pitchFamily="34" charset="0"/>
            </a:endParaRPr>
          </a:p>
          <a:p>
            <a:pPr marL="360000" lvl="1" indent="-360000">
              <a:buBlip>
                <a:blip r:embed="rId3"/>
              </a:buBlip>
            </a:pPr>
            <a:r>
              <a:rPr lang="fr-FR" altLang="fr-FR" sz="2000" b="1" dirty="0">
                <a:solidFill>
                  <a:srgbClr val="2372B9"/>
                </a:solidFill>
                <a:latin typeface="Open Sans" panose="020B0606030504020204" pitchFamily="34" charset="0"/>
              </a:rPr>
              <a:t>Conditions d’accès</a:t>
            </a:r>
          </a:p>
          <a:p>
            <a:pPr marL="1107712" lvl="3" indent="-360000">
              <a:buBlip>
                <a:blip r:embed="rId3"/>
              </a:buBlip>
            </a:pPr>
            <a:r>
              <a:rPr lang="fr-FR" altLang="fr-FR" sz="1400" b="0" dirty="0">
                <a:solidFill>
                  <a:srgbClr val="2372B9"/>
                </a:solidFill>
                <a:latin typeface="Open Sans" panose="020B0606030504020204" pitchFamily="34" charset="0"/>
              </a:rPr>
              <a:t>Badge </a:t>
            </a:r>
          </a:p>
          <a:p>
            <a:pPr marL="1107712" lvl="3" indent="-360000">
              <a:buBlip>
                <a:blip r:embed="rId3"/>
              </a:buBlip>
            </a:pPr>
            <a:r>
              <a:rPr lang="fr-FR" altLang="fr-FR" sz="1400" b="0" dirty="0">
                <a:solidFill>
                  <a:srgbClr val="2372B9"/>
                </a:solidFill>
                <a:latin typeface="Open Sans" panose="020B0606030504020204" pitchFamily="34" charset="0"/>
              </a:rPr>
              <a:t>Procédure de demande de clés et code (alarme intrusion)  auprès de Nadine Seguin</a:t>
            </a:r>
          </a:p>
          <a:p>
            <a:pPr marL="1107712" lvl="3" indent="-360000">
              <a:buBlip>
                <a:blip r:embed="rId3"/>
              </a:buBlip>
            </a:pPr>
            <a:endParaRPr lang="fr-FR" altLang="fr-FR" sz="1600" dirty="0">
              <a:solidFill>
                <a:srgbClr val="2372B9"/>
              </a:solidFill>
              <a:latin typeface="Open Sans" panose="020B0606030504020204" pitchFamily="34" charset="0"/>
            </a:endParaRPr>
          </a:p>
          <a:p>
            <a:pPr marL="360000" lvl="1" indent="-360000">
              <a:buBlip>
                <a:blip r:embed="rId3"/>
              </a:buBlip>
            </a:pPr>
            <a:r>
              <a:rPr lang="fr-FR" altLang="fr-FR" sz="2000" b="1" dirty="0">
                <a:solidFill>
                  <a:srgbClr val="2372B9"/>
                </a:solidFill>
                <a:latin typeface="Open Sans" panose="020B0606030504020204" pitchFamily="34" charset="0"/>
              </a:rPr>
              <a:t>Travail isolé / horaires décalés</a:t>
            </a:r>
          </a:p>
          <a:p>
            <a:pPr marL="1107712" lvl="3" indent="-360000" algn="just">
              <a:buBlip>
                <a:blip r:embed="rId3"/>
              </a:buBlip>
            </a:pPr>
            <a:r>
              <a:rPr lang="fr-FR" altLang="fr-FR" sz="1400" b="0" dirty="0">
                <a:solidFill>
                  <a:srgbClr val="2372B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situations de travail isolé doivent rester exceptionnelles et être gérées de façon à ce que l’agent soit secouru à bref délai en cas d’accident.</a:t>
            </a:r>
          </a:p>
          <a:p>
            <a:pPr marL="747712" lvl="3" algn="just"/>
            <a:r>
              <a:rPr lang="fr-FR" sz="1400" b="0" dirty="0">
                <a:solidFill>
                  <a:srgbClr val="2372B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     Dans le cas où des travaux dangereux doivent nécessairement être exécutés   	     hors des horaires normaux et/ou sur des lieux isolés ou locaux éloignés, il est 	     obligatoire d’être accompagnés ou de mettre en œuvre des mesures            	  </a:t>
            </a:r>
            <a:r>
              <a:rPr lang="fr-FR" sz="1400" b="0" dirty="0" smtClean="0">
                <a:solidFill>
                  <a:srgbClr val="2372B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de prévention appropriées</a:t>
            </a:r>
            <a:endParaRPr lang="fr-FR" sz="1400" b="0" dirty="0">
              <a:solidFill>
                <a:srgbClr val="2372B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7712" lvl="3"/>
            <a:endParaRPr lang="fr-FR" sz="1400" b="0" dirty="0">
              <a:solidFill>
                <a:srgbClr val="2372B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07712" lvl="3" indent="-360000" algn="just">
              <a:buBlip>
                <a:blip r:embed="rId3"/>
              </a:buBlip>
            </a:pPr>
            <a:r>
              <a:rPr lang="fr-FR" sz="1400" b="0" dirty="0">
                <a:solidFill>
                  <a:srgbClr val="2372B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document devra être complété par l’intéressé et signé par le Directeur ou le Directeur-adjoint pour information et action auprès des agents de sécurité pour signaler leur présence</a:t>
            </a:r>
          </a:p>
          <a:p>
            <a:pPr marL="747712" lvl="3"/>
            <a:endParaRPr lang="fr-FR" sz="1400" dirty="0">
              <a:solidFill>
                <a:srgbClr val="2372B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07712" lvl="3" indent="-360000">
              <a:buBlip>
                <a:blip r:embed="rId3"/>
              </a:buBlip>
            </a:pPr>
            <a:endParaRPr lang="fr-FR" sz="1400" dirty="0">
              <a:solidFill>
                <a:srgbClr val="2372B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07712" lvl="3" indent="-360000">
              <a:buBlip>
                <a:blip r:embed="rId3"/>
              </a:buBlip>
            </a:pPr>
            <a:endParaRPr lang="fr-FR" sz="1400" dirty="0">
              <a:solidFill>
                <a:srgbClr val="2372B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07712" lvl="3" indent="-360000">
              <a:buBlip>
                <a:blip r:embed="rId3"/>
              </a:buBlip>
            </a:pPr>
            <a:endParaRPr lang="fr-FR" altLang="fr-FR" dirty="0">
              <a:solidFill>
                <a:srgbClr val="2372B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dirty="0"/>
              <a:t>Accueil des nouveaux arrivants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23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926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Règles d’accès aux locaux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22" y="819775"/>
            <a:ext cx="4067944" cy="5621024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24</a:t>
            </a:fld>
            <a:endParaRPr lang="fr-FR" alt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192845"/>
            <a:ext cx="3476860" cy="4846508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3555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Règles d’accès aux locaux -</a:t>
            </a:r>
            <a:r>
              <a:rPr lang="fr-FR" dirty="0"/>
              <a:t>BIATSS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err="1"/>
              <a:t>HAmAC</a:t>
            </a:r>
            <a:r>
              <a:rPr lang="fr-FR" dirty="0"/>
              <a:t> </a:t>
            </a:r>
            <a:r>
              <a:rPr lang="fr-FR" sz="1800" dirty="0">
                <a:solidFill>
                  <a:srgbClr val="0070C0"/>
                </a:solidFill>
              </a:rPr>
              <a:t>ENT – Mon Espace- </a:t>
            </a:r>
            <a:r>
              <a:rPr lang="fr-FR" sz="1800" dirty="0" err="1">
                <a:solidFill>
                  <a:srgbClr val="0070C0"/>
                </a:solidFill>
              </a:rPr>
              <a:t>HAmAC</a:t>
            </a:r>
            <a:r>
              <a:rPr lang="fr-FR" sz="1800" dirty="0">
                <a:solidFill>
                  <a:srgbClr val="0070C0"/>
                </a:solidFill>
              </a:rPr>
              <a:t>                                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25</a:t>
            </a:fld>
            <a:endParaRPr lang="fr-FR" alt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2" b="4612"/>
          <a:stretch/>
        </p:blipFill>
        <p:spPr>
          <a:xfrm>
            <a:off x="7420516" y="296651"/>
            <a:ext cx="1039916" cy="131637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"/>
          <a:stretch/>
        </p:blipFill>
        <p:spPr>
          <a:xfrm>
            <a:off x="363581" y="1196752"/>
            <a:ext cx="784887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76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risques professionnels ?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A9229E4-3C29-482B-A2FA-DE11E6F6DD2E}" type="datetime1">
              <a:rPr lang="fr-FR" smtClean="0"/>
              <a:t>30/10/2018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4015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évaluer les risques ?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11560" y="1528624"/>
            <a:ext cx="8065268" cy="4835575"/>
          </a:xfrm>
        </p:spPr>
        <p:txBody>
          <a:bodyPr/>
          <a:lstStyle/>
          <a:p>
            <a:pPr marL="360000" lvl="1" indent="-360000">
              <a:spcBef>
                <a:spcPts val="400"/>
              </a:spcBef>
              <a:buSzPct val="101000"/>
              <a:buBlip>
                <a:blip r:embed="rId2"/>
              </a:buBlip>
            </a:pPr>
            <a:r>
              <a:rPr lang="fr-FR" altLang="fr-FR" sz="2000" dirty="0">
                <a:solidFill>
                  <a:srgbClr val="2372B9"/>
                </a:solidFill>
                <a:latin typeface="Open Sans" panose="020B0606030504020204" pitchFamily="34" charset="0"/>
              </a:rPr>
              <a:t>Identifier vos activités</a:t>
            </a:r>
          </a:p>
          <a:p>
            <a:pPr marL="0" lvl="1" indent="0">
              <a:spcBef>
                <a:spcPts val="400"/>
              </a:spcBef>
              <a:buSzPct val="101000"/>
              <a:buNone/>
            </a:pPr>
            <a:endParaRPr lang="fr-FR" altLang="fr-FR" sz="2000" dirty="0">
              <a:solidFill>
                <a:srgbClr val="2372B9"/>
              </a:solidFill>
              <a:latin typeface="Open Sans" panose="020B0606030504020204" pitchFamily="34" charset="0"/>
            </a:endParaRPr>
          </a:p>
          <a:p>
            <a:pPr marL="360000" lvl="1" indent="-360000">
              <a:spcBef>
                <a:spcPts val="400"/>
              </a:spcBef>
              <a:buSzPct val="101000"/>
              <a:buBlip>
                <a:blip r:embed="rId2"/>
              </a:buBlip>
            </a:pPr>
            <a:r>
              <a:rPr lang="fr-FR" altLang="fr-FR" sz="2000" dirty="0">
                <a:solidFill>
                  <a:srgbClr val="2372B9"/>
                </a:solidFill>
                <a:latin typeface="Open Sans" panose="020B0606030504020204" pitchFamily="34" charset="0"/>
              </a:rPr>
              <a:t>En définir les dangers</a:t>
            </a:r>
          </a:p>
          <a:p>
            <a:pPr marL="0" lvl="1" indent="0">
              <a:spcBef>
                <a:spcPts val="400"/>
              </a:spcBef>
              <a:buSzPct val="101000"/>
              <a:buNone/>
            </a:pPr>
            <a:endParaRPr lang="fr-FR" altLang="fr-FR" sz="2000" dirty="0">
              <a:solidFill>
                <a:srgbClr val="2372B9"/>
              </a:solidFill>
              <a:latin typeface="Open Sans" panose="020B0606030504020204" pitchFamily="34" charset="0"/>
            </a:endParaRPr>
          </a:p>
          <a:p>
            <a:pPr marL="360000" lvl="1" indent="-360000">
              <a:spcBef>
                <a:spcPts val="400"/>
              </a:spcBef>
              <a:buSzPct val="101000"/>
              <a:buBlip>
                <a:blip r:embed="rId2"/>
              </a:buBlip>
            </a:pPr>
            <a:r>
              <a:rPr lang="fr-FR" altLang="fr-FR" sz="2000" dirty="0">
                <a:solidFill>
                  <a:srgbClr val="2372B9"/>
                </a:solidFill>
                <a:latin typeface="Open Sans" panose="020B0606030504020204" pitchFamily="34" charset="0"/>
              </a:rPr>
              <a:t>En définir les conditions d’exposition</a:t>
            </a:r>
          </a:p>
          <a:p>
            <a:pPr marL="0" lvl="1" indent="0">
              <a:spcBef>
                <a:spcPts val="400"/>
              </a:spcBef>
              <a:buSzPct val="101000"/>
              <a:buNone/>
            </a:pPr>
            <a:endParaRPr lang="fr-FR" altLang="fr-FR" sz="2000" dirty="0">
              <a:solidFill>
                <a:srgbClr val="2372B9"/>
              </a:solidFill>
              <a:latin typeface="Open Sans" panose="020B0606030504020204" pitchFamily="34" charset="0"/>
            </a:endParaRPr>
          </a:p>
          <a:p>
            <a:pPr marL="360000" lvl="1" indent="-360000">
              <a:spcBef>
                <a:spcPts val="400"/>
              </a:spcBef>
              <a:buSzPct val="101000"/>
              <a:buBlip>
                <a:blip r:embed="rId2"/>
              </a:buBlip>
            </a:pPr>
            <a:r>
              <a:rPr lang="fr-FR" altLang="fr-FR" sz="2000" dirty="0">
                <a:solidFill>
                  <a:srgbClr val="2372B9"/>
                </a:solidFill>
                <a:latin typeface="Open Sans" panose="020B0606030504020204" pitchFamily="34" charset="0"/>
              </a:rPr>
              <a:t>Intégrer les données dans le document unique (DUER) avec l’AP</a:t>
            </a:r>
          </a:p>
          <a:p>
            <a:pPr marL="0" lvl="1" indent="0">
              <a:spcBef>
                <a:spcPts val="400"/>
              </a:spcBef>
              <a:buSzPct val="101000"/>
              <a:buNone/>
            </a:pPr>
            <a:endParaRPr lang="fr-FR" altLang="fr-FR" sz="2000" dirty="0">
              <a:solidFill>
                <a:srgbClr val="2372B9"/>
              </a:solidFill>
              <a:latin typeface="Open Sans" panose="020B0606030504020204" pitchFamily="34" charset="0"/>
            </a:endParaRPr>
          </a:p>
          <a:p>
            <a:pPr>
              <a:spcBef>
                <a:spcPts val="400"/>
              </a:spcBef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En déduire le niveau de risque </a:t>
            </a:r>
          </a:p>
          <a:p>
            <a:pPr>
              <a:spcBef>
                <a:spcPts val="400"/>
              </a:spcBef>
              <a:buSzPct val="101000"/>
              <a:buBlip>
                <a:blip r:embed="rId2"/>
              </a:buBlip>
            </a:pPr>
            <a:endParaRPr lang="fr-FR" altLang="fr-FR" dirty="0">
              <a:latin typeface="Open Sans" panose="020B0606030504020204" pitchFamily="34" charset="0"/>
            </a:endParaRPr>
          </a:p>
          <a:p>
            <a:pPr>
              <a:spcBef>
                <a:spcPts val="400"/>
              </a:spcBef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Définir les moyens de protection à mettre en œuvre</a:t>
            </a:r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27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441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82682" y="692696"/>
            <a:ext cx="8064896" cy="585843"/>
          </a:xfrm>
        </p:spPr>
        <p:txBody>
          <a:bodyPr/>
          <a:lstStyle/>
          <a:p>
            <a:r>
              <a:rPr lang="fr-FR" altLang="fr-FR" sz="1800" dirty="0">
                <a:solidFill>
                  <a:srgbClr val="2372B9"/>
                </a:solidFill>
                <a:latin typeface="Open Sans" panose="020B0606030504020204" pitchFamily="34" charset="0"/>
              </a:rPr>
              <a:t>Identifier </a:t>
            </a:r>
            <a:r>
              <a:rPr lang="fr-FR" altLang="fr-FR" sz="1800" dirty="0">
                <a:latin typeface="Ubuntu" panose="020B0504030602030204" pitchFamily="34" charset="0"/>
              </a:rPr>
              <a:t>les dangers </a:t>
            </a:r>
            <a:r>
              <a:rPr lang="fr-FR" altLang="fr-FR" sz="1800" dirty="0">
                <a:solidFill>
                  <a:srgbClr val="2372B9"/>
                </a:solidFill>
                <a:latin typeface="Open Sans" panose="020B0606030504020204" pitchFamily="34" charset="0"/>
              </a:rPr>
              <a:t> votre activité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28</a:t>
            </a:fld>
            <a:endParaRPr lang="fr-FR" altLang="fr-FR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212" y="1278539"/>
            <a:ext cx="4101988" cy="5160232"/>
          </a:xfrm>
          <a:prstGeom prst="rect">
            <a:avLst/>
          </a:prstGeom>
          <a:noFill/>
        </p:spPr>
      </p:pic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944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29</a:t>
            </a:fld>
            <a:endParaRPr lang="fr-FR" alt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7" y="404664"/>
            <a:ext cx="8064896" cy="569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8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Pourquoi un « accueil sécurité » ?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66E2C6C-1A67-40AC-A8B7-9A7373CF6BB9}" type="datetime1">
              <a:rPr lang="fr-FR" smtClean="0"/>
              <a:t>30/10/2018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716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ABAED9D-9EE2-4BC3-8089-00C074E35EFD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30</a:t>
            </a:fld>
            <a:endParaRPr lang="fr-FR" alt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352928" cy="58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13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La fiche de traçabilité des expositions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31</a:t>
            </a:fld>
            <a:endParaRPr lang="fr-FR" alt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" y="1358478"/>
            <a:ext cx="7370763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354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611560" y="332656"/>
            <a:ext cx="8064896" cy="36004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Ubuntu" panose="020B0504030602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Ubuntu" panose="020B0504030602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Ubuntu" panose="020B0504030602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Ubuntu" panose="020B0504030602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Ubuntu" panose="020B0504030602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Ubuntu" panose="020B0504030602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Ubuntu" panose="020B0504030602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Ubuntu" panose="020B0504030602030204" pitchFamily="34" charset="0"/>
              </a:defRPr>
            </a:lvl9pPr>
          </a:lstStyle>
          <a:p>
            <a:r>
              <a:rPr lang="fr-FR" altLang="fr-FR" b="0" dirty="0"/>
              <a:t>Comment participer à la prévention des RP ?</a:t>
            </a:r>
            <a:endParaRPr lang="fr-FR" b="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611560" y="900578"/>
            <a:ext cx="8064896" cy="50405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400"/>
              </a:spcBef>
              <a:buSzPct val="101000"/>
              <a:buNone/>
            </a:pPr>
            <a:r>
              <a:rPr lang="fr-FR" altLang="fr-FR" sz="1800" b="1" dirty="0">
                <a:solidFill>
                  <a:srgbClr val="2372B9"/>
                </a:solidFill>
                <a:latin typeface="Open Sans" panose="020B0606030504020204" pitchFamily="34" charset="0"/>
              </a:rPr>
              <a:t>En définir les dangers</a:t>
            </a:r>
          </a:p>
        </p:txBody>
      </p:sp>
      <p:pic>
        <p:nvPicPr>
          <p:cNvPr id="13" name="Picture 6" descr="Panneaux et autocollants NF EN ISO 7010 Chute avec dénivellation - W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0791" y="1332068"/>
            <a:ext cx="773906" cy="773906"/>
          </a:xfrm>
          <a:prstGeom prst="rect">
            <a:avLst/>
          </a:prstGeom>
          <a:noFill/>
        </p:spPr>
      </p:pic>
      <p:pic>
        <p:nvPicPr>
          <p:cNvPr id="15" name="Picture 8" descr="Panneaux de danger &quot;Rayonnement laser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9554" y="4250940"/>
            <a:ext cx="773906" cy="773906"/>
          </a:xfrm>
          <a:prstGeom prst="rect">
            <a:avLst/>
          </a:prstGeom>
          <a:noFill/>
        </p:spPr>
      </p:pic>
      <p:pic>
        <p:nvPicPr>
          <p:cNvPr id="16" name="Picture 12" descr="SGH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9722" y="3388573"/>
            <a:ext cx="800100" cy="800100"/>
          </a:xfrm>
          <a:prstGeom prst="rect">
            <a:avLst/>
          </a:prstGeom>
          <a:noFill/>
        </p:spPr>
      </p:pic>
      <p:pic>
        <p:nvPicPr>
          <p:cNvPr id="17" name="Picture 14" descr="Panneaux de danger &quot;Basses températures, conditions de gel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6885" y="5219180"/>
            <a:ext cx="773906" cy="773906"/>
          </a:xfrm>
          <a:prstGeom prst="rect">
            <a:avLst/>
          </a:prstGeom>
          <a:noFill/>
        </p:spPr>
      </p:pic>
      <p:pic>
        <p:nvPicPr>
          <p:cNvPr id="18" name="Picture 16" descr="SGH7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2459" y="2825516"/>
            <a:ext cx="800100" cy="800100"/>
          </a:xfrm>
          <a:prstGeom prst="rect">
            <a:avLst/>
          </a:prstGeom>
          <a:noFill/>
        </p:spPr>
      </p:pic>
      <p:pic>
        <p:nvPicPr>
          <p:cNvPr id="19" name="Picture 18" descr="Panneaux de danger &quot;Danger électricité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5052" y="1998316"/>
            <a:ext cx="773906" cy="773906"/>
          </a:xfrm>
          <a:prstGeom prst="rect">
            <a:avLst/>
          </a:prstGeom>
          <a:noFill/>
        </p:spPr>
      </p:pic>
      <p:pic>
        <p:nvPicPr>
          <p:cNvPr id="20" name="Picture 20" descr="skul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57551" y="4112716"/>
            <a:ext cx="761238" cy="762000"/>
          </a:xfrm>
          <a:prstGeom prst="rect">
            <a:avLst/>
          </a:prstGeom>
          <a:noFill/>
        </p:spPr>
      </p:pic>
      <p:pic>
        <p:nvPicPr>
          <p:cNvPr id="21" name="Picture 22" descr="Afficher l'image d'origin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03394" y="3245666"/>
            <a:ext cx="707041" cy="648843"/>
          </a:xfrm>
          <a:prstGeom prst="rect">
            <a:avLst/>
          </a:prstGeom>
          <a:noFill/>
        </p:spPr>
      </p:pic>
      <p:pic>
        <p:nvPicPr>
          <p:cNvPr id="22" name="Picture 24" descr="Afficher l'image d'origin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23979" y="1256853"/>
            <a:ext cx="785813" cy="785813"/>
          </a:xfrm>
          <a:prstGeom prst="rect">
            <a:avLst/>
          </a:prstGeom>
          <a:noFill/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27" y="2070882"/>
            <a:ext cx="824074" cy="701340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  <p:sp>
        <p:nvSpPr>
          <p:cNvPr id="27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4607724" y="1564921"/>
            <a:ext cx="3816424" cy="393223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1600" i="1" dirty="0"/>
              <a:t>Manutention manuelle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fr-FR" sz="1600" i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1600" i="1" dirty="0"/>
              <a:t>Rayonnements ionisants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fr-FR" sz="1600" i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1600" i="1" dirty="0"/>
              <a:t>Rayonnements non ionisants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fr-FR" sz="1600" i="1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fr-FR" sz="1600" i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1600" i="1" dirty="0"/>
              <a:t>Risques chimiques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fr-FR" sz="1600" i="1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fr-FR" sz="1600" i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1600" i="1" dirty="0"/>
              <a:t>Risques psychosociaux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fr-FR" sz="1600" i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1600" i="1" dirty="0"/>
              <a:t>Travail sur écran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>
          <a:xfrm>
            <a:off x="515526" y="1645972"/>
            <a:ext cx="3816424" cy="45193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400" i="1" dirty="0"/>
              <a:t>Chutes </a:t>
            </a:r>
          </a:p>
          <a:p>
            <a:pPr>
              <a:lnSpc>
                <a:spcPct val="100000"/>
              </a:lnSpc>
            </a:pPr>
            <a:endParaRPr lang="fr-FR" sz="1400" i="1" dirty="0"/>
          </a:p>
          <a:p>
            <a:pPr>
              <a:lnSpc>
                <a:spcPct val="100000"/>
              </a:lnSpc>
            </a:pPr>
            <a:r>
              <a:rPr lang="fr-FR" sz="1400" i="1" dirty="0"/>
              <a:t>Electricité </a:t>
            </a:r>
          </a:p>
          <a:p>
            <a:pPr>
              <a:lnSpc>
                <a:spcPct val="100000"/>
              </a:lnSpc>
            </a:pPr>
            <a:endParaRPr lang="fr-FR" sz="1400" i="1" dirty="0"/>
          </a:p>
          <a:p>
            <a:pPr>
              <a:lnSpc>
                <a:spcPct val="100000"/>
              </a:lnSpc>
            </a:pPr>
            <a:r>
              <a:rPr lang="fr-FR" sz="1400" i="1" dirty="0"/>
              <a:t>Equipements sous pression</a:t>
            </a:r>
          </a:p>
          <a:p>
            <a:pPr>
              <a:lnSpc>
                <a:spcPct val="100000"/>
              </a:lnSpc>
            </a:pPr>
            <a:endParaRPr lang="fr-FR" sz="1400" i="1" dirty="0"/>
          </a:p>
          <a:p>
            <a:pPr marL="0" indent="0">
              <a:lnSpc>
                <a:spcPct val="100000"/>
              </a:lnSpc>
              <a:buNone/>
            </a:pPr>
            <a:endParaRPr lang="fr-FR" sz="1400" i="1" dirty="0"/>
          </a:p>
          <a:p>
            <a:pPr>
              <a:lnSpc>
                <a:spcPct val="100000"/>
              </a:lnSpc>
            </a:pPr>
            <a:r>
              <a:rPr lang="fr-FR" sz="1400" i="1" dirty="0"/>
              <a:t>Incendie </a:t>
            </a:r>
          </a:p>
          <a:p>
            <a:pPr>
              <a:lnSpc>
                <a:spcPct val="100000"/>
              </a:lnSpc>
            </a:pPr>
            <a:endParaRPr lang="fr-FR" sz="1400" i="1" dirty="0"/>
          </a:p>
          <a:p>
            <a:pPr>
              <a:lnSpc>
                <a:spcPct val="100000"/>
              </a:lnSpc>
            </a:pPr>
            <a:r>
              <a:rPr lang="fr-FR" sz="1400" i="1" dirty="0"/>
              <a:t>Laser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400" i="1" dirty="0"/>
          </a:p>
          <a:p>
            <a:pPr marL="0" indent="0">
              <a:lnSpc>
                <a:spcPct val="100000"/>
              </a:lnSpc>
              <a:buNone/>
            </a:pPr>
            <a:endParaRPr lang="fr-FR" sz="1400" i="1" dirty="0"/>
          </a:p>
          <a:p>
            <a:pPr>
              <a:lnSpc>
                <a:spcPct val="100000"/>
              </a:lnSpc>
            </a:pPr>
            <a:r>
              <a:rPr lang="fr-FR" sz="1400" i="1" dirty="0"/>
              <a:t>Liquides cryogéniques et gaz</a:t>
            </a:r>
            <a:endParaRPr lang="fr-FR" sz="1400" b="1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1479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 algn="l">
              <a:spcBef>
                <a:spcPts val="400"/>
              </a:spcBef>
              <a:buSzPct val="101000"/>
            </a:pPr>
            <a:r>
              <a:rPr lang="fr-FR" altLang="fr-FR" sz="1800" dirty="0">
                <a:latin typeface="Open Sans" panose="020B0606030504020204" pitchFamily="34" charset="0"/>
              </a:rPr>
              <a:t>En définir les conditions d’exposition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33</a:t>
            </a:fld>
            <a:endParaRPr lang="fr-FR" altLang="fr-FR" dirty="0"/>
          </a:p>
        </p:txBody>
      </p:sp>
      <p:pic>
        <p:nvPicPr>
          <p:cNvPr id="8" name="Picture 20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319785"/>
            <a:ext cx="2592388" cy="25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54"/>
          <p:cNvSpPr>
            <a:spLocks noChangeArrowheads="1"/>
          </p:cNvSpPr>
          <p:nvPr/>
        </p:nvSpPr>
        <p:spPr bwMode="auto">
          <a:xfrm>
            <a:off x="250825" y="4983610"/>
            <a:ext cx="266541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fr-FR" altLang="fr-FR" sz="2000" b="1" dirty="0">
                <a:solidFill>
                  <a:srgbClr val="008000"/>
                </a:solidFill>
                <a:latin typeface="+mn-lt"/>
              </a:rPr>
              <a:t>produit chimique</a:t>
            </a:r>
          </a:p>
          <a:p>
            <a:pPr>
              <a:buFontTx/>
              <a:buNone/>
            </a:pPr>
            <a:r>
              <a:rPr lang="fr-FR" altLang="fr-FR" sz="2000" b="1" dirty="0">
                <a:solidFill>
                  <a:srgbClr val="008000"/>
                </a:solidFill>
                <a:latin typeface="+mn-lt"/>
              </a:rPr>
              <a:t>(toxicité)</a:t>
            </a:r>
          </a:p>
        </p:txBody>
      </p:sp>
      <p:pic>
        <p:nvPicPr>
          <p:cNvPr id="10" name="Picture 20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8083" y="2528169"/>
            <a:ext cx="2520950" cy="25860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056"/>
          <p:cNvSpPr>
            <a:spLocks noChangeArrowheads="1"/>
          </p:cNvSpPr>
          <p:nvPr/>
        </p:nvSpPr>
        <p:spPr bwMode="auto">
          <a:xfrm>
            <a:off x="2919661" y="2465289"/>
            <a:ext cx="360045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2563" indent="-1825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6613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446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2588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575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777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497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217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937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80000"/>
            </a:pPr>
            <a:r>
              <a:rPr lang="fr-FR" altLang="fr-FR" sz="2000" b="1" dirty="0">
                <a:solidFill>
                  <a:srgbClr val="9900CC"/>
                </a:solidFill>
                <a:latin typeface="+mn-lt"/>
              </a:rPr>
              <a:t>conditions d'utilisation (fréquence, durée, quantité, dilution)</a:t>
            </a:r>
          </a:p>
          <a:p>
            <a:pPr>
              <a:buSzPct val="80000"/>
            </a:pPr>
            <a:r>
              <a:rPr lang="fr-FR" altLang="fr-FR" sz="2000" b="1" dirty="0">
                <a:solidFill>
                  <a:srgbClr val="9900CC"/>
                </a:solidFill>
                <a:latin typeface="+mn-lt"/>
              </a:rPr>
              <a:t>protections (collectives, individuelles)</a:t>
            </a:r>
          </a:p>
          <a:p>
            <a:pPr>
              <a:buSzPct val="80000"/>
            </a:pPr>
            <a:r>
              <a:rPr lang="fr-FR" altLang="fr-FR" sz="2000" b="1" dirty="0">
                <a:solidFill>
                  <a:srgbClr val="9900CC"/>
                </a:solidFill>
                <a:latin typeface="+mn-lt"/>
              </a:rPr>
              <a:t>comportement du manipulateur (formation, respect des règles)</a:t>
            </a:r>
          </a:p>
        </p:txBody>
      </p:sp>
      <p:sp>
        <p:nvSpPr>
          <p:cNvPr id="12" name="Text Box 2058"/>
          <p:cNvSpPr txBox="1">
            <a:spLocks noChangeArrowheads="1"/>
          </p:cNvSpPr>
          <p:nvPr/>
        </p:nvSpPr>
        <p:spPr bwMode="auto">
          <a:xfrm>
            <a:off x="6744633" y="5268194"/>
            <a:ext cx="1726435" cy="3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000" b="1" dirty="0">
                <a:solidFill>
                  <a:srgbClr val="FF6600"/>
                </a:solidFill>
                <a:latin typeface="+mn-lt"/>
              </a:rPr>
              <a:t>intoxication</a:t>
            </a:r>
          </a:p>
        </p:txBody>
      </p:sp>
      <p:sp>
        <p:nvSpPr>
          <p:cNvPr id="13" name="Rectangle 2052"/>
          <p:cNvSpPr>
            <a:spLocks noChangeArrowheads="1"/>
          </p:cNvSpPr>
          <p:nvPr/>
        </p:nvSpPr>
        <p:spPr bwMode="auto">
          <a:xfrm>
            <a:off x="623345" y="1796840"/>
            <a:ext cx="2582066" cy="43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fr-FR" altLang="fr-FR" b="1" dirty="0">
                <a:solidFill>
                  <a:srgbClr val="008000"/>
                </a:solidFill>
                <a:latin typeface="Ubuntu" panose="020B0504030602030204" pitchFamily="34" charset="0"/>
              </a:rPr>
              <a:t>Danger      </a:t>
            </a:r>
            <a:r>
              <a:rPr lang="fr-FR" altLang="fr-FR" b="1" dirty="0">
                <a:latin typeface="Ubuntu" panose="020B0504030602030204" pitchFamily="34" charset="0"/>
              </a:rPr>
              <a:t>X</a:t>
            </a:r>
          </a:p>
        </p:txBody>
      </p:sp>
      <p:sp>
        <p:nvSpPr>
          <p:cNvPr id="14" name="Rectangle 2053"/>
          <p:cNvSpPr>
            <a:spLocks noChangeArrowheads="1"/>
          </p:cNvSpPr>
          <p:nvPr/>
        </p:nvSpPr>
        <p:spPr bwMode="auto">
          <a:xfrm>
            <a:off x="3545876" y="1700808"/>
            <a:ext cx="3198757" cy="5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2563" indent="-182563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6613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446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2588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575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777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497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217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9375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80000"/>
              <a:buFont typeface="Wingdings" panose="05000000000000000000" pitchFamily="2" charset="2"/>
              <a:buNone/>
            </a:pPr>
            <a:r>
              <a:rPr lang="fr-FR" altLang="fr-FR" b="1" dirty="0">
                <a:solidFill>
                  <a:srgbClr val="9900CC"/>
                </a:solidFill>
                <a:latin typeface="Ubuntu" panose="020B0504030602030204" pitchFamily="34" charset="0"/>
              </a:rPr>
              <a:t>Exposition      </a:t>
            </a:r>
            <a:r>
              <a:rPr lang="fr-FR" altLang="fr-FR" sz="3600" b="1" dirty="0">
                <a:latin typeface="Ubuntu" panose="020B0504030602030204" pitchFamily="34" charset="0"/>
              </a:rPr>
              <a:t>=</a:t>
            </a:r>
          </a:p>
        </p:txBody>
      </p:sp>
      <p:sp>
        <p:nvSpPr>
          <p:cNvPr id="15" name="Text Box 2057"/>
          <p:cNvSpPr txBox="1">
            <a:spLocks noChangeArrowheads="1"/>
          </p:cNvSpPr>
          <p:nvPr/>
        </p:nvSpPr>
        <p:spPr bwMode="auto">
          <a:xfrm>
            <a:off x="7043083" y="1764556"/>
            <a:ext cx="1340432" cy="4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sz="2800" b="1" dirty="0">
                <a:solidFill>
                  <a:srgbClr val="FF6600"/>
                </a:solidFill>
                <a:latin typeface="Ubuntu" panose="020B0504030602030204" pitchFamily="34" charset="0"/>
              </a:rPr>
              <a:t>Risque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0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Maîtrise des risques - EVRC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ABAED9D-9EE2-4BC3-8089-00C074E35EFD}" type="datetime1">
              <a:rPr lang="fr-FR">
                <a:solidFill>
                  <a:prstClr val="black"/>
                </a:solidFill>
              </a:rPr>
              <a:pPr/>
              <a:t>30/10/2018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>
                <a:solidFill>
                  <a:prstClr val="black"/>
                </a:solidFill>
              </a:rPr>
              <a:t>Accueil des nouveaux arrivants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fr-FR" altLang="fr-FR" dirty="0">
              <a:solidFill>
                <a:prstClr val="black"/>
              </a:solidFill>
            </a:endParaRP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4294967295"/>
          </p:nvPr>
        </p:nvSpPr>
        <p:spPr>
          <a:xfrm>
            <a:off x="611560" y="872716"/>
            <a:ext cx="8136904" cy="5719551"/>
          </a:xfrm>
          <a:prstGeom prst="rect">
            <a:avLst/>
          </a:prstGeom>
        </p:spPr>
        <p:txBody>
          <a:bodyPr/>
          <a:lstStyle/>
          <a:p>
            <a:r>
              <a:rPr lang="fr-FR" altLang="fr-FR" dirty="0">
                <a:solidFill>
                  <a:srgbClr val="0070C0"/>
                </a:solidFill>
              </a:rPr>
              <a:t>Protocole écrit</a:t>
            </a:r>
            <a:endParaRPr lang="fr-FR" altLang="fr-FR" b="1" dirty="0">
              <a:solidFill>
                <a:srgbClr val="0070C0"/>
              </a:solidFill>
            </a:endParaRPr>
          </a:p>
          <a:p>
            <a:r>
              <a:rPr lang="fr-FR" altLang="fr-FR" b="1" dirty="0">
                <a:solidFill>
                  <a:srgbClr val="0070C0"/>
                </a:solidFill>
              </a:rPr>
              <a:t>ANALYSE DES DANGERS</a:t>
            </a:r>
          </a:p>
          <a:p>
            <a:r>
              <a:rPr lang="fr-FR" sz="1200" dirty="0"/>
              <a:t>Références tous les produits utilisés :</a:t>
            </a:r>
          </a:p>
          <a:p>
            <a:pPr lvl="1"/>
            <a:r>
              <a:rPr lang="fr-FR" sz="1200" dirty="0"/>
              <a:t>Nom  du produit (phrase H et P) </a:t>
            </a:r>
          </a:p>
          <a:p>
            <a:pPr lvl="1"/>
            <a:r>
              <a:rPr lang="fr-FR" sz="1200" dirty="0"/>
              <a:t>Etude le Risque du produits (FDS et Toxicologie)</a:t>
            </a:r>
          </a:p>
          <a:p>
            <a:pPr lvl="1"/>
            <a:r>
              <a:rPr lang="fr-FR" sz="1200" dirty="0"/>
              <a:t>Possibilité de substitution du produit si Toxique ou CMR</a:t>
            </a:r>
          </a:p>
          <a:p>
            <a:pPr lvl="1"/>
            <a:r>
              <a:rPr lang="fr-FR" sz="1100" dirty="0"/>
              <a:t>Détermine la quantité nécessaire pour 1 manip puis pour l’ensemble des expériences réalisées</a:t>
            </a:r>
          </a:p>
          <a:p>
            <a:pPr lvl="1"/>
            <a:r>
              <a:rPr lang="fr-FR" sz="1100" dirty="0"/>
              <a:t>Déterminer combien de temps et le nombre de fois que vous allez réaliser l’expérience</a:t>
            </a:r>
            <a:endParaRPr lang="fr-FR" sz="1200" dirty="0"/>
          </a:p>
          <a:p>
            <a:r>
              <a:rPr lang="fr-FR" altLang="fr-FR" b="1" dirty="0">
                <a:solidFill>
                  <a:srgbClr val="0070C0"/>
                </a:solidFill>
              </a:rPr>
              <a:t>ASPECT ORGANISATIONNEL </a:t>
            </a:r>
          </a:p>
          <a:p>
            <a:pPr lvl="1"/>
            <a:r>
              <a:rPr lang="fr-FR" sz="1200" dirty="0"/>
              <a:t>Recensement des besoins en sécurité (</a:t>
            </a:r>
            <a:r>
              <a:rPr lang="fr-FR" sz="1200" dirty="0" err="1"/>
              <a:t>sorbonne</a:t>
            </a:r>
            <a:r>
              <a:rPr lang="fr-FR" sz="1200" dirty="0"/>
              <a:t>, gants appropriés, élimination des déchets..)</a:t>
            </a:r>
          </a:p>
          <a:p>
            <a:pPr lvl="1"/>
            <a:r>
              <a:rPr lang="fr-FR" sz="1200" dirty="0"/>
              <a:t>Besoin en matériel ( verrerie – instrumentation …)</a:t>
            </a:r>
            <a:endParaRPr lang="fr-FR" altLang="fr-FR" sz="1200" dirty="0">
              <a:solidFill>
                <a:srgbClr val="0070C0"/>
              </a:solidFill>
            </a:endParaRPr>
          </a:p>
          <a:p>
            <a:r>
              <a:rPr lang="fr-FR" altLang="fr-FR" b="1" dirty="0">
                <a:solidFill>
                  <a:srgbClr val="0070C0"/>
                </a:solidFill>
              </a:rPr>
              <a:t>ASPECT HUMAIN &amp; INDIVIDUEL </a:t>
            </a:r>
          </a:p>
          <a:p>
            <a:pPr lvl="1"/>
            <a:r>
              <a:rPr lang="fr-FR" altLang="fr-FR" sz="1200" i="1" dirty="0">
                <a:solidFill>
                  <a:srgbClr val="0070C0"/>
                </a:solidFill>
              </a:rPr>
              <a:t>qualification et statut des agents, compétence,</a:t>
            </a:r>
            <a:br>
              <a:rPr lang="fr-FR" altLang="fr-FR" sz="1200" i="1" dirty="0">
                <a:solidFill>
                  <a:srgbClr val="0070C0"/>
                </a:solidFill>
              </a:rPr>
            </a:br>
            <a:r>
              <a:rPr lang="fr-FR" altLang="fr-FR" sz="1200" i="1" dirty="0">
                <a:solidFill>
                  <a:srgbClr val="0070C0"/>
                </a:solidFill>
              </a:rPr>
              <a:t>formation, information, aptitude médicale…</a:t>
            </a:r>
          </a:p>
          <a:p>
            <a:pPr marL="0" indent="0">
              <a:buNone/>
            </a:pPr>
            <a:r>
              <a:rPr lang="fr-FR" altLang="fr-FR" sz="1800" dirty="0">
                <a:latin typeface="Open Sans" panose="020B0606030504020204" pitchFamily="34" charset="0"/>
              </a:rPr>
              <a:t>Intégrer les données dans le document unique (DUER) avec l’AP</a:t>
            </a:r>
          </a:p>
          <a:p>
            <a:pPr marL="0" indent="0">
              <a:buNone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05983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supprimer/diminuer les risques ?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11560" y="1300043"/>
            <a:ext cx="8064896" cy="4458608"/>
          </a:xfrm>
        </p:spPr>
        <p:txBody>
          <a:bodyPr/>
          <a:lstStyle/>
          <a:p>
            <a:pPr algn="ctr">
              <a:lnSpc>
                <a:spcPct val="200000"/>
              </a:lnSpc>
              <a:spcBef>
                <a:spcPct val="0"/>
              </a:spcBef>
              <a:buNone/>
            </a:pPr>
            <a:r>
              <a:rPr lang="fr-FR" altLang="fr-FR" sz="4400" b="1" dirty="0">
                <a:solidFill>
                  <a:srgbClr val="0070C0"/>
                </a:solidFill>
              </a:rPr>
              <a:t>prévention intrinsèque</a:t>
            </a:r>
            <a:endParaRPr lang="fr-FR" altLang="fr-FR" sz="4000" dirty="0">
              <a:solidFill>
                <a:srgbClr val="0070C0"/>
              </a:solidFill>
            </a:endParaRPr>
          </a:p>
          <a:p>
            <a:pPr algn="ctr">
              <a:lnSpc>
                <a:spcPct val="200000"/>
              </a:lnSpc>
              <a:spcBef>
                <a:spcPct val="0"/>
              </a:spcBef>
              <a:buNone/>
            </a:pPr>
            <a:r>
              <a:rPr lang="fr-FR" altLang="fr-FR" sz="4000" b="1" dirty="0">
                <a:solidFill>
                  <a:srgbClr val="0070C0"/>
                </a:solidFill>
              </a:rPr>
              <a:t>protection collective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None/>
            </a:pPr>
            <a:r>
              <a:rPr lang="fr-FR" altLang="fr-FR" sz="3200" b="1" dirty="0">
                <a:solidFill>
                  <a:srgbClr val="0070C0"/>
                </a:solidFill>
              </a:rPr>
              <a:t>protection individuelle</a:t>
            </a:r>
            <a:endParaRPr lang="fr-FR" altLang="fr-FR" sz="2400" b="1" dirty="0">
              <a:solidFill>
                <a:srgbClr val="0070C0"/>
              </a:solidFill>
            </a:endParaRPr>
          </a:p>
          <a:p>
            <a:pPr algn="ctr">
              <a:lnSpc>
                <a:spcPct val="200000"/>
              </a:lnSpc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0070C0"/>
                </a:solidFill>
              </a:rPr>
              <a:t>instructions</a:t>
            </a:r>
            <a:endParaRPr lang="fr-FR" altLang="fr-FR" sz="4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35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3513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188" y="768209"/>
            <a:ext cx="8064896" cy="504056"/>
          </a:xfrm>
        </p:spPr>
        <p:txBody>
          <a:bodyPr/>
          <a:lstStyle/>
          <a:p>
            <a:r>
              <a:rPr lang="fr-FR" altLang="fr-FR" sz="1800" dirty="0">
                <a:solidFill>
                  <a:srgbClr val="2372B9"/>
                </a:solidFill>
                <a:latin typeface="Open Sans" panose="020B0606030504020204" pitchFamily="34" charset="0"/>
              </a:rPr>
              <a:t>Les moyens de protection</a:t>
            </a:r>
            <a:endParaRPr lang="fr-FR" altLang="fr-FR" sz="1800" dirty="0">
              <a:solidFill>
                <a:srgbClr val="2372B9"/>
              </a:solidFill>
              <a:latin typeface="Ubuntu" panose="020B050403060203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altLang="fr-FR" b="1" dirty="0">
                <a:solidFill>
                  <a:srgbClr val="0070C0"/>
                </a:solidFill>
              </a:rPr>
              <a:t>ASPECT TECHNIQUE &amp; COLLECTIF</a:t>
            </a:r>
          </a:p>
          <a:p>
            <a:pPr lvl="1"/>
            <a:r>
              <a:rPr lang="fr-FR" altLang="fr-FR" i="1" dirty="0">
                <a:solidFill>
                  <a:srgbClr val="0070C0"/>
                </a:solidFill>
              </a:rPr>
              <a:t>produits, matériels, déchets, locaux, technologie,</a:t>
            </a:r>
            <a:br>
              <a:rPr lang="fr-FR" altLang="fr-FR" i="1" dirty="0">
                <a:solidFill>
                  <a:srgbClr val="0070C0"/>
                </a:solidFill>
              </a:rPr>
            </a:br>
            <a:r>
              <a:rPr lang="fr-FR" altLang="fr-FR" i="1" dirty="0">
                <a:solidFill>
                  <a:srgbClr val="0070C0"/>
                </a:solidFill>
              </a:rPr>
              <a:t>environnement, contrôle périodique</a:t>
            </a:r>
            <a:r>
              <a:rPr lang="fr-FR" altLang="fr-FR" dirty="0">
                <a:solidFill>
                  <a:srgbClr val="0070C0"/>
                </a:solidFill>
              </a:rPr>
              <a:t>, </a:t>
            </a:r>
          </a:p>
          <a:p>
            <a:pPr>
              <a:buFontTx/>
              <a:buChar char="•"/>
            </a:pPr>
            <a:endParaRPr lang="fr-FR" altLang="fr-FR" dirty="0">
              <a:solidFill>
                <a:srgbClr val="0070C0"/>
              </a:solidFill>
            </a:endParaRPr>
          </a:p>
          <a:p>
            <a:r>
              <a:rPr lang="fr-FR" altLang="fr-FR" b="1" dirty="0">
                <a:solidFill>
                  <a:srgbClr val="0070C0"/>
                </a:solidFill>
              </a:rPr>
              <a:t>ASPECT ORGANISATIONNEL </a:t>
            </a:r>
          </a:p>
          <a:p>
            <a:pPr lvl="1"/>
            <a:r>
              <a:rPr lang="fr-FR" altLang="fr-FR" i="1" dirty="0">
                <a:solidFill>
                  <a:srgbClr val="0070C0"/>
                </a:solidFill>
              </a:rPr>
              <a:t>délégations, effectifs, durée du travail, travail isolé,</a:t>
            </a:r>
            <a:br>
              <a:rPr lang="fr-FR" altLang="fr-FR" i="1" dirty="0">
                <a:solidFill>
                  <a:srgbClr val="0070C0"/>
                </a:solidFill>
              </a:rPr>
            </a:br>
            <a:r>
              <a:rPr lang="fr-FR" altLang="fr-FR" i="1" dirty="0">
                <a:solidFill>
                  <a:srgbClr val="0070C0"/>
                </a:solidFill>
              </a:rPr>
              <a:t>gestion des entreprises extérieures,</a:t>
            </a:r>
            <a:br>
              <a:rPr lang="fr-FR" altLang="fr-FR" i="1" dirty="0">
                <a:solidFill>
                  <a:srgbClr val="0070C0"/>
                </a:solidFill>
              </a:rPr>
            </a:br>
            <a:r>
              <a:rPr lang="fr-FR" altLang="fr-FR" i="1" dirty="0">
                <a:solidFill>
                  <a:srgbClr val="0070C0"/>
                </a:solidFill>
              </a:rPr>
              <a:t>CP / AP, médecine, CHSCT, SHSE,</a:t>
            </a:r>
          </a:p>
          <a:p>
            <a:pPr>
              <a:buFontTx/>
              <a:buChar char="•"/>
            </a:pPr>
            <a:endParaRPr lang="fr-FR" altLang="fr-FR" dirty="0">
              <a:solidFill>
                <a:srgbClr val="0070C0"/>
              </a:solidFill>
            </a:endParaRPr>
          </a:p>
          <a:p>
            <a:r>
              <a:rPr lang="fr-FR" altLang="fr-FR" b="1" dirty="0">
                <a:solidFill>
                  <a:srgbClr val="0070C0"/>
                </a:solidFill>
              </a:rPr>
              <a:t>ASPECT HUMAIN &amp; INDIVIDUEL </a:t>
            </a:r>
          </a:p>
          <a:p>
            <a:pPr lvl="1"/>
            <a:r>
              <a:rPr lang="fr-FR" altLang="fr-FR" i="1" dirty="0">
                <a:solidFill>
                  <a:srgbClr val="0070C0"/>
                </a:solidFill>
              </a:rPr>
              <a:t>EPI, qualification et statut des agents, compétence,</a:t>
            </a:r>
            <a:br>
              <a:rPr lang="fr-FR" altLang="fr-FR" i="1" dirty="0">
                <a:solidFill>
                  <a:srgbClr val="0070C0"/>
                </a:solidFill>
              </a:rPr>
            </a:br>
            <a:r>
              <a:rPr lang="fr-FR" altLang="fr-FR" i="1" dirty="0">
                <a:solidFill>
                  <a:srgbClr val="0070C0"/>
                </a:solidFill>
              </a:rPr>
              <a:t>formation, information, aptitude médicale…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36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109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9509" y="782627"/>
            <a:ext cx="8064896" cy="504056"/>
          </a:xfrm>
        </p:spPr>
        <p:txBody>
          <a:bodyPr/>
          <a:lstStyle/>
          <a:p>
            <a:r>
              <a:rPr lang="fr-FR" altLang="fr-FR" sz="1800" dirty="0">
                <a:solidFill>
                  <a:srgbClr val="2372B9"/>
                </a:solidFill>
                <a:latin typeface="Open Sans" panose="020B0606030504020204" pitchFamily="34" charset="0"/>
              </a:rPr>
              <a:t>Les moyens de protection</a:t>
            </a:r>
            <a:endParaRPr lang="fr-FR" altLang="fr-FR" sz="1800" dirty="0">
              <a:solidFill>
                <a:srgbClr val="2372B9"/>
              </a:solidFill>
              <a:latin typeface="Ubuntu" panose="020B050403060203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Pictogrammes d’interdiction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37</a:t>
            </a:fld>
            <a:endParaRPr lang="fr-FR" altLang="fr-FR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633332" y="2564035"/>
            <a:ext cx="7862888" cy="3097213"/>
            <a:chOff x="476" y="1480"/>
            <a:chExt cx="4953" cy="1951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" y="1480"/>
              <a:ext cx="919" cy="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3465A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" y="1480"/>
              <a:ext cx="919" cy="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3465A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480"/>
              <a:ext cx="919" cy="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3465A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" y="1480"/>
              <a:ext cx="919" cy="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3465A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" y="2488"/>
              <a:ext cx="919" cy="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3465A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" y="1480"/>
              <a:ext cx="921" cy="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3465A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1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2488"/>
              <a:ext cx="919" cy="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3465A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" y="2488"/>
              <a:ext cx="921" cy="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3465A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" y="2488"/>
              <a:ext cx="943" cy="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3465A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aphicFrame>
          <p:nvGraphicFramePr>
            <p:cNvPr id="18" name="Object 15"/>
            <p:cNvGraphicFramePr>
              <a:graphicFrameLocks noChangeAspect="1"/>
            </p:cNvGraphicFramePr>
            <p:nvPr/>
          </p:nvGraphicFramePr>
          <p:xfrm>
            <a:off x="4508" y="2488"/>
            <a:ext cx="895" cy="9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6" r:id="rId12" imgW="1798223" imgH="1801991" progId="">
                    <p:embed/>
                  </p:oleObj>
                </mc:Choice>
                <mc:Fallback>
                  <p:oleObj r:id="rId12" imgW="1798223" imgH="180199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8" y="2488"/>
                          <a:ext cx="895" cy="9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e 1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544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810806"/>
            <a:ext cx="8064896" cy="504056"/>
          </a:xfrm>
        </p:spPr>
        <p:txBody>
          <a:bodyPr/>
          <a:lstStyle/>
          <a:p>
            <a:r>
              <a:rPr lang="fr-FR" altLang="fr-FR" sz="1800" dirty="0">
                <a:solidFill>
                  <a:srgbClr val="2372B9"/>
                </a:solidFill>
                <a:latin typeface="Open Sans" panose="020B0606030504020204" pitchFamily="34" charset="0"/>
              </a:rPr>
              <a:t>Les moyens de protection</a:t>
            </a:r>
            <a:endParaRPr lang="fr-FR" altLang="fr-FR" sz="1800" dirty="0">
              <a:solidFill>
                <a:srgbClr val="2372B9"/>
              </a:solidFill>
              <a:latin typeface="Ubuntu" panose="020B050403060203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Pictogrammes d’obligation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38</a:t>
            </a:fld>
            <a:endParaRPr lang="fr-FR" alt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2" y="2428307"/>
            <a:ext cx="1298448" cy="129844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58" y="4082273"/>
            <a:ext cx="1298448" cy="129844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66" y="2435044"/>
            <a:ext cx="1298448" cy="129844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73" y="2420888"/>
            <a:ext cx="1298448" cy="129844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774" y="4082273"/>
            <a:ext cx="1298448" cy="129844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35044"/>
            <a:ext cx="1298448" cy="129844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08" y="4088460"/>
            <a:ext cx="1298448" cy="129844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13" y="2428307"/>
            <a:ext cx="1298448" cy="129844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82273"/>
            <a:ext cx="1298448" cy="12984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902" y="4043745"/>
            <a:ext cx="1524132" cy="1524132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643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4664"/>
            <a:ext cx="8000911" cy="5709235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ABAED9D-9EE2-4BC3-8089-00C074E35EFD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39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9731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Pourquoi un « accueil sécurité » ?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611188" y="1556321"/>
            <a:ext cx="8065268" cy="4320951"/>
          </a:xfrm>
        </p:spPr>
        <p:txBody>
          <a:bodyPr/>
          <a:lstStyle/>
          <a:p>
            <a:pPr marL="363" indent="0">
              <a:spcAft>
                <a:spcPts val="600"/>
              </a:spcAft>
              <a:buNone/>
            </a:pPr>
            <a:r>
              <a:rPr lang="fr-FR" altLang="fr-FR" dirty="0">
                <a:latin typeface="Open Sans" panose="020B0606030504020204" pitchFamily="34" charset="0"/>
              </a:rPr>
              <a:t>La formation à la sécurité a toujours été une nécessité, elle est devenue une </a:t>
            </a:r>
            <a:r>
              <a:rPr lang="fr-FR" altLang="fr-FR" dirty="0">
                <a:solidFill>
                  <a:srgbClr val="FF9900"/>
                </a:solidFill>
                <a:latin typeface="Open Sans" panose="020B0606030504020204" pitchFamily="34" charset="0"/>
              </a:rPr>
              <a:t>obligation</a:t>
            </a:r>
            <a:r>
              <a:rPr lang="fr-FR" altLang="fr-FR" dirty="0">
                <a:latin typeface="Open Sans" panose="020B0606030504020204" pitchFamily="34" charset="0"/>
              </a:rPr>
              <a:t> pour </a:t>
            </a:r>
            <a:r>
              <a:rPr lang="fr-FR" altLang="fr-FR" dirty="0">
                <a:solidFill>
                  <a:srgbClr val="FF9900"/>
                </a:solidFill>
                <a:latin typeface="Open Sans" panose="020B0606030504020204" pitchFamily="34" charset="0"/>
              </a:rPr>
              <a:t>l’ensemble du personnel</a:t>
            </a:r>
            <a:r>
              <a:rPr lang="fr-FR" altLang="fr-FR" dirty="0">
                <a:latin typeface="Open Sans" panose="020B0606030504020204" pitchFamily="34" charset="0"/>
              </a:rPr>
              <a:t>, en particulier pour les nouveaux arrivants dans un établissement. </a:t>
            </a:r>
          </a:p>
          <a:p>
            <a:pPr marL="363" indent="0">
              <a:spcAft>
                <a:spcPts val="600"/>
              </a:spcAft>
              <a:buNone/>
            </a:pPr>
            <a:endParaRPr lang="fr-FR" altLang="fr-FR" dirty="0">
              <a:solidFill>
                <a:srgbClr val="FF9900"/>
              </a:solidFill>
              <a:latin typeface="Open Sans" panose="020B0606030504020204" pitchFamily="34" charset="0"/>
            </a:endParaRPr>
          </a:p>
          <a:p>
            <a:pPr marL="363" indent="0">
              <a:spcAft>
                <a:spcPts val="600"/>
              </a:spcAft>
              <a:buNone/>
            </a:pPr>
            <a:r>
              <a:rPr lang="fr-FR" altLang="fr-FR" dirty="0">
                <a:solidFill>
                  <a:srgbClr val="FF9900"/>
                </a:solidFill>
                <a:latin typeface="Open Sans" panose="020B0606030504020204" pitchFamily="34" charset="0"/>
              </a:rPr>
              <a:t>Objectifs : </a:t>
            </a:r>
          </a:p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Insuffler dès le départ les</a:t>
            </a:r>
          </a:p>
          <a:p>
            <a:pPr marL="360363">
              <a:buNone/>
            </a:pPr>
            <a:r>
              <a:rPr lang="fr-FR" altLang="fr-FR" dirty="0">
                <a:latin typeface="Open Sans" panose="020B0606030504020204" pitchFamily="34" charset="0"/>
              </a:rPr>
              <a:t>      réflexes de prévention</a:t>
            </a:r>
          </a:p>
          <a:p>
            <a:pPr marL="360363">
              <a:spcAft>
                <a:spcPts val="600"/>
              </a:spcAft>
              <a:buNone/>
            </a:pPr>
            <a:endParaRPr lang="fr-FR" altLang="fr-FR" sz="700" dirty="0">
              <a:latin typeface="Open Sans" panose="020B06060305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101000"/>
              <a:buFont typeface="Times New Roman" panose="02020603050405020304" pitchFamily="18" charset="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Instruire l’agent des précautions à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SzPct val="101000"/>
              <a:buNone/>
            </a:pPr>
            <a:r>
              <a:rPr lang="fr-FR" altLang="fr-FR" dirty="0">
                <a:latin typeface="Open Sans" panose="020B0606030504020204" pitchFamily="34" charset="0"/>
              </a:rPr>
              <a:t>     prendre pour assurer 	</a:t>
            </a:r>
          </a:p>
          <a:p>
            <a:pPr lvl="1"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altLang="fr-FR" dirty="0">
                <a:latin typeface="Open Sans" panose="020B0606030504020204" pitchFamily="34" charset="0"/>
              </a:rPr>
              <a:t> sa propre sécurité, </a:t>
            </a:r>
          </a:p>
          <a:p>
            <a:pPr lvl="1"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altLang="fr-FR" dirty="0">
                <a:latin typeface="Open Sans" panose="020B0606030504020204" pitchFamily="34" charset="0"/>
              </a:rPr>
              <a:t> celle de ses collègues de travail, </a:t>
            </a:r>
          </a:p>
          <a:p>
            <a:pPr lvl="1">
              <a:spcAft>
                <a:spcPts val="600"/>
              </a:spcAft>
              <a:buFont typeface="Ubuntu" panose="020B0504030602030204" pitchFamily="34" charset="0"/>
              <a:buChar char="&gt;"/>
            </a:pPr>
            <a:r>
              <a:rPr lang="fr-FR" altLang="fr-FR" dirty="0">
                <a:latin typeface="Open Sans" panose="020B0606030504020204" pitchFamily="34" charset="0"/>
              </a:rPr>
              <a:t> le cas échéant, celle des usagers du service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A9229E4-3C29-482B-A2FA-DE11E6F6DD2E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24944"/>
            <a:ext cx="2808287" cy="21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349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sz="1600" dirty="0">
                <a:solidFill>
                  <a:srgbClr val="2372B9"/>
                </a:solidFill>
                <a:latin typeface="Open Sans" panose="020B0606030504020204" pitchFamily="34" charset="0"/>
              </a:rPr>
              <a:t>Les moyens de protection</a:t>
            </a:r>
            <a:endParaRPr lang="fr-FR" altLang="fr-FR" sz="1600" dirty="0">
              <a:solidFill>
                <a:srgbClr val="2372B9"/>
              </a:solidFill>
              <a:latin typeface="Ubuntu" panose="020B050403060203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i="1" dirty="0"/>
              <a:t>Les pictogrammes sur les flacons</a:t>
            </a:r>
          </a:p>
          <a:p>
            <a:endParaRPr lang="fr-FR" i="1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40</a:t>
            </a:fld>
            <a:endParaRPr lang="fr-FR" altLang="fr-FR" dirty="0"/>
          </a:p>
        </p:txBody>
      </p:sp>
      <p:pic>
        <p:nvPicPr>
          <p:cNvPr id="9" name="Image 8" descr="anciens-nouveau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64679"/>
            <a:ext cx="69500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032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sz="1600" dirty="0">
                <a:solidFill>
                  <a:srgbClr val="2372B9"/>
                </a:solidFill>
                <a:latin typeface="Open Sans" panose="020B0606030504020204" pitchFamily="34" charset="0"/>
              </a:rPr>
              <a:t>Les moyens de protection</a:t>
            </a:r>
            <a:endParaRPr lang="fr-FR" altLang="fr-FR" sz="1600" dirty="0">
              <a:solidFill>
                <a:srgbClr val="2372B9"/>
              </a:solidFill>
              <a:latin typeface="Ubuntu" panose="020B050403060203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41</a:t>
            </a:fld>
            <a:endParaRPr lang="fr-FR" alt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486593" y="949665"/>
            <a:ext cx="8065268" cy="3672879"/>
          </a:xfrm>
        </p:spPr>
        <p:txBody>
          <a:bodyPr/>
          <a:lstStyle/>
          <a:p>
            <a:pPr marL="0" indent="0">
              <a:buNone/>
            </a:pPr>
            <a:endParaRPr lang="fr-FR" sz="3200" b="1" dirty="0"/>
          </a:p>
          <a:p>
            <a:pPr marL="0" indent="0">
              <a:buNone/>
            </a:pPr>
            <a:endParaRPr lang="fr-FR" sz="3200" b="1" dirty="0"/>
          </a:p>
          <a:p>
            <a:endParaRPr lang="fr-FR" b="1" dirty="0"/>
          </a:p>
          <a:p>
            <a:pPr marL="0" indent="0">
              <a:buNone/>
            </a:pPr>
            <a:endParaRPr lang="fr-FR" b="1" dirty="0"/>
          </a:p>
        </p:txBody>
      </p:sp>
      <p:grpSp>
        <p:nvGrpSpPr>
          <p:cNvPr id="10" name="Groupe 6"/>
          <p:cNvGrpSpPr>
            <a:grpSpLocks/>
          </p:cNvGrpSpPr>
          <p:nvPr/>
        </p:nvGrpSpPr>
        <p:grpSpPr bwMode="auto">
          <a:xfrm>
            <a:off x="658538" y="377502"/>
            <a:ext cx="7531522" cy="3044656"/>
            <a:chOff x="611188" y="765175"/>
            <a:chExt cx="8229551" cy="4067482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 rot="743979">
              <a:off x="7758304" y="4751619"/>
              <a:ext cx="388560" cy="81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2" name="Rectangle 7"/>
            <p:cNvSpPr txBox="1">
              <a:spLocks noChangeArrowheads="1"/>
            </p:cNvSpPr>
            <p:nvPr/>
          </p:nvSpPr>
          <p:spPr>
            <a:xfrm>
              <a:off x="611188" y="765175"/>
              <a:ext cx="8229551" cy="656068"/>
            </a:xfrm>
            <a:prstGeom prst="rect">
              <a:avLst/>
            </a:prstGeom>
          </p:spPr>
          <p:txBody>
            <a:bodyPr/>
            <a:lstStyle/>
            <a:p>
              <a:pPr algn="ctr" eaLnBrk="1" hangingPunct="1">
                <a:lnSpc>
                  <a:spcPct val="105000"/>
                </a:lnSpc>
                <a:buFont typeface="Tahoma" pitchFamily="34" charset="0"/>
                <a:buNone/>
                <a:defRPr/>
              </a:pPr>
              <a:endParaRPr lang="fr-FR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+mj-ea"/>
                <a:cs typeface="+mj-cs"/>
              </a:endParaRPr>
            </a:p>
          </p:txBody>
        </p:sp>
        <p:sp>
          <p:nvSpPr>
            <p:cNvPr id="13" name="Rectangle 5"/>
            <p:cNvSpPr txBox="1">
              <a:spLocks noChangeArrowheads="1"/>
            </p:cNvSpPr>
            <p:nvPr/>
          </p:nvSpPr>
          <p:spPr>
            <a:xfrm>
              <a:off x="1126329" y="2366771"/>
              <a:ext cx="7199269" cy="1030473"/>
            </a:xfrm>
            <a:prstGeom prst="rect">
              <a:avLst/>
            </a:prstGeom>
          </p:spPr>
          <p:txBody>
            <a:bodyPr/>
            <a:lstStyle/>
            <a:p>
              <a:pPr marL="342900" indent="-342900" eaLnBrk="1" hangingPunct="1">
                <a:lnSpc>
                  <a:spcPct val="90000"/>
                </a:lnSpc>
                <a:buClr>
                  <a:schemeClr val="tx1"/>
                </a:buClr>
                <a:buSzPct val="120000"/>
                <a:buFont typeface="Tahoma" pitchFamily="34" charset="0"/>
                <a:buBlip>
                  <a:blip r:embed="rId3"/>
                </a:buBlip>
                <a:defRPr/>
              </a:pPr>
              <a:r>
                <a:rPr lang="fr-FR" sz="2800" b="1" kern="0" dirty="0">
                  <a:solidFill>
                    <a:srgbClr val="2372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L’étiquette </a:t>
              </a:r>
            </a:p>
            <a:p>
              <a:pPr eaLnBrk="1" hangingPunct="1">
                <a:lnSpc>
                  <a:spcPct val="90000"/>
                </a:lnSpc>
                <a:buClr>
                  <a:schemeClr val="tx1"/>
                </a:buClr>
                <a:buSzPct val="120000"/>
                <a:defRPr/>
              </a:pPr>
              <a:endParaRPr lang="fr-FR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endParaRPr>
            </a:p>
            <a:p>
              <a:pPr marL="342900" indent="-342900" eaLnBrk="1" hangingPunct="1">
                <a:lnSpc>
                  <a:spcPct val="90000"/>
                </a:lnSpc>
                <a:buClr>
                  <a:schemeClr val="tx1"/>
                </a:buClr>
                <a:buSzPct val="120000"/>
                <a:buFont typeface="Tahoma" pitchFamily="34" charset="0"/>
                <a:buBlip>
                  <a:blip r:embed="rId3"/>
                </a:buBlip>
                <a:defRPr/>
              </a:pPr>
              <a:endParaRPr lang="fr-FR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endParaRPr>
            </a:p>
            <a:p>
              <a:pPr marL="342900" indent="-342900" eaLnBrk="1" hangingPunct="1">
                <a:lnSpc>
                  <a:spcPct val="90000"/>
                </a:lnSpc>
                <a:spcBef>
                  <a:spcPts val="800"/>
                </a:spcBef>
                <a:buClr>
                  <a:srgbClr val="FFCC00"/>
                </a:buClr>
                <a:buSzPct val="120000"/>
                <a:buFont typeface="Tahoma" pitchFamily="34" charset="0"/>
                <a:buNone/>
                <a:defRPr/>
              </a:pPr>
              <a:endParaRPr lang="fr-FR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032" y="2245110"/>
              <a:ext cx="2314575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e 16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  <p:sp>
        <p:nvSpPr>
          <p:cNvPr id="20" name="Espace réservé du texte 7"/>
          <p:cNvSpPr txBox="1">
            <a:spLocks/>
          </p:cNvSpPr>
          <p:nvPr/>
        </p:nvSpPr>
        <p:spPr>
          <a:xfrm>
            <a:off x="611560" y="2907281"/>
            <a:ext cx="8065268" cy="3672879"/>
          </a:xfrm>
          <a:prstGeom prst="rect">
            <a:avLst/>
          </a:prstGeom>
        </p:spPr>
        <p:txBody>
          <a:bodyPr/>
          <a:lstStyle>
            <a:lvl1pPr marL="360000" indent="-3600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7"/>
              </a:buBlip>
              <a:defRPr lang="fr-FR" altLang="fr-FR" sz="2000" b="0" baseline="0">
                <a:solidFill>
                  <a:srgbClr val="2372B9"/>
                </a:solidFill>
                <a:latin typeface="+mn-lt"/>
                <a:ea typeface="+mn-ea"/>
                <a:cs typeface="+mn-cs"/>
              </a:defRPr>
            </a:lvl1pPr>
            <a:lvl2pPr marL="623888" indent="-263525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  <a:defRPr lang="fr-FR" altLang="fr-FR" sz="1600" b="0">
                <a:solidFill>
                  <a:schemeClr val="tx1"/>
                </a:solidFill>
                <a:latin typeface="+mn-lt"/>
                <a:cs typeface="+mn-cs"/>
              </a:defRPr>
            </a:lvl2pPr>
            <a:lvl3pPr marL="896938" indent="-2730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  <a:defRPr lang="fr-FR" altLang="fr-FR" sz="1400" b="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j-lt"/>
                <a:cs typeface="+mj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9pPr>
          </a:lstStyle>
          <a:p>
            <a:r>
              <a:rPr lang="fr-FR" sz="2400" b="1" kern="0" dirty="0"/>
              <a:t>L’ETIQUETTE sur les flacons (= obligation)</a:t>
            </a:r>
            <a:endParaRPr lang="fr-FR" b="1" kern="0" dirty="0"/>
          </a:p>
          <a:p>
            <a:pPr marL="0" indent="0">
              <a:buFontTx/>
              <a:buNone/>
            </a:pPr>
            <a:endParaRPr lang="fr-FR" b="1" kern="0" dirty="0"/>
          </a:p>
        </p:txBody>
      </p:sp>
      <p:grpSp>
        <p:nvGrpSpPr>
          <p:cNvPr id="21" name="Groupe 4"/>
          <p:cNvGrpSpPr>
            <a:grpSpLocks/>
          </p:cNvGrpSpPr>
          <p:nvPr/>
        </p:nvGrpSpPr>
        <p:grpSpPr bwMode="auto">
          <a:xfrm>
            <a:off x="428707" y="2241742"/>
            <a:ext cx="7991183" cy="3949404"/>
            <a:chOff x="467544" y="800708"/>
            <a:chExt cx="8964488" cy="5380576"/>
          </a:xfrm>
        </p:grpSpPr>
        <p:sp>
          <p:nvSpPr>
            <p:cNvPr id="22" name="Rectangle 3"/>
            <p:cNvSpPr txBox="1">
              <a:spLocks noChangeArrowheads="1"/>
            </p:cNvSpPr>
            <p:nvPr/>
          </p:nvSpPr>
          <p:spPr>
            <a:xfrm>
              <a:off x="467544" y="800708"/>
              <a:ext cx="8229355" cy="863501"/>
            </a:xfrm>
            <a:prstGeom prst="rect">
              <a:avLst/>
            </a:prstGeom>
          </p:spPr>
          <p:txBody>
            <a:bodyPr/>
            <a:lstStyle/>
            <a:p>
              <a:pPr algn="r" eaLnBrk="1" hangingPunct="1">
                <a:buFont typeface="Tahoma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lang="en-GB" sz="4000" b="1" kern="0" dirty="0">
                <a:solidFill>
                  <a:srgbClr val="00B05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091" y="2436975"/>
              <a:ext cx="6420116" cy="324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/>
            <p:cNvSpPr txBox="1">
              <a:spLocks noChangeArrowheads="1"/>
            </p:cNvSpPr>
            <p:nvPr/>
          </p:nvSpPr>
          <p:spPr bwMode="auto">
            <a:xfrm>
              <a:off x="683568" y="5769261"/>
              <a:ext cx="8748464" cy="41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>
                  <a:solidFill>
                    <a:srgbClr val="00B050"/>
                  </a:solidFill>
                  <a:latin typeface="+mn-lt"/>
                </a:rPr>
                <a:t>http://etiquette.scienceamusante.net/sgh/index.php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9608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25889" y="1040400"/>
            <a:ext cx="8064896" cy="504056"/>
          </a:xfrm>
        </p:spPr>
        <p:txBody>
          <a:bodyPr/>
          <a:lstStyle/>
          <a:p>
            <a:r>
              <a:rPr lang="fr-FR" altLang="fr-FR" sz="1600" dirty="0">
                <a:solidFill>
                  <a:srgbClr val="2372B9"/>
                </a:solidFill>
                <a:latin typeface="Open Sans" panose="020B0606030504020204" pitchFamily="34" charset="0"/>
              </a:rPr>
              <a:t>Les moyens de protection</a:t>
            </a:r>
            <a:endParaRPr lang="fr-FR" altLang="fr-FR" sz="1600" dirty="0">
              <a:solidFill>
                <a:srgbClr val="2372B9"/>
              </a:solidFill>
              <a:latin typeface="Ubuntu" panose="020B0504030602030204" pitchFamily="34" charset="0"/>
            </a:endParaRPr>
          </a:p>
          <a:p>
            <a:endParaRPr lang="fr-FR" altLang="fr-FR" dirty="0">
              <a:latin typeface="Ubuntu" panose="020B050403060203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42</a:t>
            </a:fld>
            <a:endParaRPr lang="fr-FR" alt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611188" y="1556321"/>
            <a:ext cx="7993260" cy="4608983"/>
          </a:xfrm>
        </p:spPr>
        <p:txBody>
          <a:bodyPr/>
          <a:lstStyle/>
          <a:p>
            <a:r>
              <a:rPr lang="fr-FR" sz="2400" b="1" dirty="0"/>
              <a:t>L’ETIQUETTE</a:t>
            </a:r>
          </a:p>
          <a:p>
            <a:endParaRPr lang="fr-FR" b="1" dirty="0"/>
          </a:p>
          <a:p>
            <a:pPr marL="0" indent="0">
              <a:buNone/>
            </a:pPr>
            <a:endParaRPr lang="fr-FR" b="1" dirty="0"/>
          </a:p>
        </p:txBody>
      </p:sp>
      <p:grpSp>
        <p:nvGrpSpPr>
          <p:cNvPr id="10" name="Groupe 6"/>
          <p:cNvGrpSpPr>
            <a:grpSpLocks/>
          </p:cNvGrpSpPr>
          <p:nvPr/>
        </p:nvGrpSpPr>
        <p:grpSpPr bwMode="auto">
          <a:xfrm>
            <a:off x="683568" y="977681"/>
            <a:ext cx="7531522" cy="3044656"/>
            <a:chOff x="611188" y="765175"/>
            <a:chExt cx="8229551" cy="4067482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 rot="743979">
              <a:off x="7758304" y="4751619"/>
              <a:ext cx="388560" cy="81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2" name="Rectangle 7"/>
            <p:cNvSpPr txBox="1">
              <a:spLocks noChangeArrowheads="1"/>
            </p:cNvSpPr>
            <p:nvPr/>
          </p:nvSpPr>
          <p:spPr>
            <a:xfrm>
              <a:off x="611188" y="765175"/>
              <a:ext cx="8229551" cy="656068"/>
            </a:xfrm>
            <a:prstGeom prst="rect">
              <a:avLst/>
            </a:prstGeom>
          </p:spPr>
          <p:txBody>
            <a:bodyPr/>
            <a:lstStyle/>
            <a:p>
              <a:pPr algn="ctr" eaLnBrk="1" hangingPunct="1">
                <a:lnSpc>
                  <a:spcPct val="105000"/>
                </a:lnSpc>
                <a:buFont typeface="Tahoma" pitchFamily="34" charset="0"/>
                <a:buNone/>
                <a:defRPr/>
              </a:pPr>
              <a:endParaRPr lang="fr-FR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+mj-ea"/>
                <a:cs typeface="+mj-cs"/>
              </a:endParaRPr>
            </a:p>
          </p:txBody>
        </p:sp>
      </p:grp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864368" y="1947863"/>
            <a:ext cx="7812088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400" b="1" dirty="0">
                <a:solidFill>
                  <a:srgbClr val="2372B9"/>
                </a:solidFill>
                <a:latin typeface="+mn-lt"/>
              </a:rPr>
              <a:t>Etiquetage = utile à l ’entreprise / manipulateur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rgbClr val="2372B9"/>
                </a:solidFill>
                <a:latin typeface="+mn-lt"/>
              </a:rPr>
              <a:t>- elle informe immédiatement l ’utilisateur du produit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rgbClr val="2372B9"/>
                </a:solidFill>
                <a:latin typeface="+mn-lt"/>
              </a:rPr>
              <a:t>- elle permet d ’éviter les confusions et erreurs de manipulation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rgbClr val="2372B9"/>
                </a:solidFill>
                <a:latin typeface="+mn-lt"/>
              </a:rPr>
              <a:t>- elle aide à organiser la prévention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rgbClr val="2372B9"/>
                </a:solidFill>
                <a:latin typeface="+mn-lt"/>
              </a:rPr>
              <a:t>- elle est un choix pour l ’achat des produits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rgbClr val="2372B9"/>
                </a:solidFill>
                <a:latin typeface="+mn-lt"/>
              </a:rPr>
              <a:t>- elle est une aide au stockage des produits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rgbClr val="2372B9"/>
                </a:solidFill>
                <a:latin typeface="+mn-lt"/>
              </a:rPr>
              <a:t>- elle est précieuse en cas d ’accident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rgbClr val="2372B9"/>
                </a:solidFill>
                <a:latin typeface="+mn-lt"/>
              </a:rPr>
              <a:t>- elle conseille sur l ’élimination des produits dangereux</a:t>
            </a:r>
            <a:r>
              <a:rPr lang="fr-FR" altLang="fr-FR" sz="1800" b="1" dirty="0"/>
              <a:t>	</a:t>
            </a:r>
            <a:endParaRPr lang="fr-FR" altLang="fr-FR" sz="500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8066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1447" y="793675"/>
            <a:ext cx="8064896" cy="504056"/>
          </a:xfrm>
        </p:spPr>
        <p:txBody>
          <a:bodyPr/>
          <a:lstStyle/>
          <a:p>
            <a:r>
              <a:rPr lang="fr-FR" altLang="fr-FR" sz="1600" dirty="0">
                <a:solidFill>
                  <a:srgbClr val="2372B9"/>
                </a:solidFill>
                <a:latin typeface="Open Sans" panose="020B0606030504020204" pitchFamily="34" charset="0"/>
              </a:rPr>
              <a:t>Les moyens de protection</a:t>
            </a:r>
            <a:endParaRPr lang="fr-FR" altLang="fr-FR" sz="1600" dirty="0">
              <a:solidFill>
                <a:srgbClr val="2372B9"/>
              </a:solidFill>
              <a:latin typeface="Ubuntu" panose="020B050403060203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43</a:t>
            </a:fld>
            <a:endParaRPr lang="fr-FR" alt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539366" y="1275018"/>
            <a:ext cx="8065268" cy="3672879"/>
          </a:xfrm>
        </p:spPr>
        <p:txBody>
          <a:bodyPr/>
          <a:lstStyle/>
          <a:p>
            <a:r>
              <a:rPr lang="fr-FR" sz="2400" b="1" dirty="0"/>
              <a:t>LA FICHE DE DONNEES DE SECURITE (FDS –MSD)</a:t>
            </a:r>
          </a:p>
          <a:p>
            <a:endParaRPr lang="fr-FR" b="1" dirty="0"/>
          </a:p>
          <a:p>
            <a:pPr marL="0" indent="0">
              <a:buNone/>
            </a:pPr>
            <a:endParaRPr lang="fr-FR" b="1" dirty="0"/>
          </a:p>
        </p:txBody>
      </p:sp>
      <p:grpSp>
        <p:nvGrpSpPr>
          <p:cNvPr id="10" name="Groupe 6"/>
          <p:cNvGrpSpPr>
            <a:grpSpLocks/>
          </p:cNvGrpSpPr>
          <p:nvPr/>
        </p:nvGrpSpPr>
        <p:grpSpPr bwMode="auto">
          <a:xfrm>
            <a:off x="683568" y="977681"/>
            <a:ext cx="7531522" cy="3044656"/>
            <a:chOff x="611188" y="765175"/>
            <a:chExt cx="8229551" cy="4067482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 rot="743979">
              <a:off x="7758304" y="4751619"/>
              <a:ext cx="388560" cy="81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2" name="Rectangle 7"/>
            <p:cNvSpPr txBox="1">
              <a:spLocks noChangeArrowheads="1"/>
            </p:cNvSpPr>
            <p:nvPr/>
          </p:nvSpPr>
          <p:spPr>
            <a:xfrm>
              <a:off x="611188" y="765175"/>
              <a:ext cx="8229551" cy="656068"/>
            </a:xfrm>
            <a:prstGeom prst="rect">
              <a:avLst/>
            </a:prstGeom>
          </p:spPr>
          <p:txBody>
            <a:bodyPr/>
            <a:lstStyle/>
            <a:p>
              <a:pPr algn="ctr" eaLnBrk="1" hangingPunct="1">
                <a:lnSpc>
                  <a:spcPct val="105000"/>
                </a:lnSpc>
                <a:buFont typeface="Tahoma" pitchFamily="34" charset="0"/>
                <a:buNone/>
                <a:defRPr/>
              </a:pPr>
              <a:endParaRPr lang="fr-FR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+mj-ea"/>
                <a:cs typeface="+mj-cs"/>
              </a:endParaRPr>
            </a:p>
          </p:txBody>
        </p:sp>
      </p:grp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819517" y="1785926"/>
            <a:ext cx="7418116" cy="4325565"/>
          </a:xfrm>
          <a:prstGeom prst="rect">
            <a:avLst/>
          </a:prstGeom>
          <a:ln w="25527">
            <a:noFill/>
            <a:miter lim="800000"/>
          </a:ln>
        </p:spPr>
        <p:txBody>
          <a:bodyPr lIns="90360" tIns="44280" rIns="90360" bIns="44280"/>
          <a:lstStyle/>
          <a:p>
            <a:pPr marL="334963" indent="-334963" algn="just" eaLnBrk="1" hangingPunct="1">
              <a:spcBef>
                <a:spcPts val="800"/>
              </a:spcBef>
              <a:buClr>
                <a:srgbClr val="FFCC00"/>
              </a:buClr>
              <a:buSzPct val="120000"/>
              <a:buFont typeface="Verdana" pitchFamily="34" charset="0"/>
              <a:buNone/>
              <a:tabLst>
                <a:tab pos="111125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</a:tabLst>
              <a:defRPr/>
            </a:pPr>
            <a:r>
              <a:rPr lang="en-GB" b="1" u="sng" kern="0" dirty="0">
                <a:solidFill>
                  <a:srgbClr val="2372B9"/>
                </a:solidFill>
                <a:latin typeface="+mn-lt"/>
              </a:rPr>
              <a:t>Obligation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des fabricants, </a:t>
            </a:r>
            <a:r>
              <a:rPr lang="en-GB" kern="0" dirty="0" err="1">
                <a:solidFill>
                  <a:srgbClr val="2372B9"/>
                </a:solidFill>
                <a:latin typeface="+mn-lt"/>
              </a:rPr>
              <a:t>importateurs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, </a:t>
            </a:r>
            <a:r>
              <a:rPr lang="en-GB" kern="0" dirty="0" err="1">
                <a:solidFill>
                  <a:srgbClr val="2372B9"/>
                </a:solidFill>
                <a:latin typeface="+mn-lt"/>
              </a:rPr>
              <a:t>vendeurs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 de </a:t>
            </a:r>
            <a:r>
              <a:rPr lang="en-GB" kern="0" dirty="0" err="1">
                <a:solidFill>
                  <a:srgbClr val="2372B9"/>
                </a:solidFill>
                <a:latin typeface="+mn-lt"/>
              </a:rPr>
              <a:t>produits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kern="0" dirty="0" err="1">
                <a:solidFill>
                  <a:srgbClr val="2372B9"/>
                </a:solidFill>
                <a:latin typeface="+mn-lt"/>
              </a:rPr>
              <a:t>dangereux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 de </a:t>
            </a:r>
            <a:r>
              <a:rPr lang="en-GB" kern="0" dirty="0" err="1">
                <a:solidFill>
                  <a:srgbClr val="2372B9"/>
                </a:solidFill>
                <a:latin typeface="+mn-lt"/>
              </a:rPr>
              <a:t>fournir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une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fiche de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données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de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sécurité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.</a:t>
            </a:r>
          </a:p>
          <a:p>
            <a:pPr marL="334963" indent="-334963" algn="just" eaLnBrk="1" hangingPunct="1">
              <a:spcBef>
                <a:spcPts val="800"/>
              </a:spcBef>
              <a:buClr>
                <a:srgbClr val="FFCC00"/>
              </a:buClr>
              <a:buSzPct val="120000"/>
              <a:buFont typeface="Verdana" pitchFamily="34" charset="0"/>
              <a:buNone/>
              <a:tabLst>
                <a:tab pos="111125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</a:tabLst>
              <a:defRPr/>
            </a:pPr>
            <a:endParaRPr lang="en-GB" b="1" kern="0" dirty="0">
              <a:solidFill>
                <a:srgbClr val="2372B9"/>
              </a:solidFill>
              <a:latin typeface="+mn-lt"/>
            </a:endParaRPr>
          </a:p>
          <a:p>
            <a:pPr marL="334963" indent="-334963" algn="just" eaLnBrk="1" hangingPunct="1">
              <a:spcBef>
                <a:spcPts val="800"/>
              </a:spcBef>
              <a:buClr>
                <a:srgbClr val="FFCC00"/>
              </a:buClr>
              <a:buSzPct val="120000"/>
              <a:buFont typeface="Verdana" pitchFamily="34" charset="0"/>
              <a:buChar char="•"/>
              <a:tabLst>
                <a:tab pos="111125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</a:tabLst>
              <a:defRPr/>
            </a:pPr>
            <a:r>
              <a:rPr lang="en-GB" b="1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Ces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fiches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sont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aujourd’hui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accessibles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directement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sur internet (site INRS)</a:t>
            </a:r>
          </a:p>
          <a:p>
            <a:pPr marL="334963" indent="-334963" algn="just" eaLnBrk="1" hangingPunct="1">
              <a:spcBef>
                <a:spcPts val="800"/>
              </a:spcBef>
              <a:buClr>
                <a:srgbClr val="FFCC00"/>
              </a:buClr>
              <a:buSzPct val="120000"/>
              <a:buFont typeface="Verdana" pitchFamily="34" charset="0"/>
              <a:buNone/>
              <a:tabLst>
                <a:tab pos="111125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</a:tabLst>
              <a:defRPr/>
            </a:pPr>
            <a:endParaRPr lang="en-GB" b="1" kern="0" dirty="0">
              <a:solidFill>
                <a:srgbClr val="2372B9"/>
              </a:solidFill>
              <a:latin typeface="+mn-lt"/>
            </a:endParaRPr>
          </a:p>
          <a:p>
            <a:pPr marL="334963" indent="-334963" algn="just" eaLnBrk="1" hangingPunct="1">
              <a:spcBef>
                <a:spcPts val="800"/>
              </a:spcBef>
              <a:buClr>
                <a:srgbClr val="FFCC00"/>
              </a:buClr>
              <a:buSzPct val="120000"/>
              <a:buFont typeface="Verdana" pitchFamily="34" charset="0"/>
              <a:buChar char="•"/>
              <a:tabLst>
                <a:tab pos="111125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</a:tabLst>
              <a:defRPr/>
            </a:pPr>
            <a:r>
              <a:rPr lang="en-GB" b="1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Il </a:t>
            </a:r>
            <a:r>
              <a:rPr lang="en-GB" kern="0" dirty="0" err="1">
                <a:solidFill>
                  <a:srgbClr val="2372B9"/>
                </a:solidFill>
                <a:latin typeface="+mn-lt"/>
              </a:rPr>
              <a:t>est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 indispensable de </a:t>
            </a:r>
            <a:r>
              <a:rPr lang="en-GB" kern="0" dirty="0" err="1">
                <a:solidFill>
                  <a:srgbClr val="2372B9"/>
                </a:solidFill>
                <a:latin typeface="+mn-lt"/>
              </a:rPr>
              <a:t>veiller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 à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l’accessibilité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permanente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kern="0" dirty="0" err="1">
                <a:solidFill>
                  <a:srgbClr val="2372B9"/>
                </a:solidFill>
                <a:latin typeface="+mn-lt"/>
              </a:rPr>
              <a:t>ainsi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kern="0" dirty="0" err="1">
                <a:solidFill>
                  <a:srgbClr val="2372B9"/>
                </a:solidFill>
                <a:latin typeface="+mn-lt"/>
              </a:rPr>
              <a:t>qu’à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la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validité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des FDS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 :</a:t>
            </a:r>
          </a:p>
          <a:p>
            <a:pPr algn="just" eaLnBrk="1" hangingPunct="1">
              <a:spcBef>
                <a:spcPts val="800"/>
              </a:spcBef>
              <a:buClr>
                <a:srgbClr val="FFCC00"/>
              </a:buClr>
              <a:buSzPct val="120000"/>
              <a:tabLst>
                <a:tab pos="111125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</a:tabLst>
              <a:defRPr/>
            </a:pPr>
            <a:endParaRPr lang="en-GB" kern="0" dirty="0">
              <a:solidFill>
                <a:srgbClr val="2372B9"/>
              </a:solidFill>
              <a:latin typeface="+mn-lt"/>
            </a:endParaRPr>
          </a:p>
          <a:p>
            <a:pPr marL="334963" indent="-334963" algn="just" eaLnBrk="1" hangingPunct="1">
              <a:spcBef>
                <a:spcPts val="800"/>
              </a:spcBef>
              <a:buClr>
                <a:srgbClr val="FFCC00"/>
              </a:buClr>
              <a:buSzPct val="120000"/>
              <a:buFont typeface="Wingdings" pitchFamily="2" charset="2"/>
              <a:buNone/>
              <a:tabLst>
                <a:tab pos="111125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</a:tabLst>
              <a:defRPr/>
            </a:pPr>
            <a:r>
              <a:rPr lang="en-GB" kern="0" dirty="0">
                <a:solidFill>
                  <a:srgbClr val="2372B9"/>
                </a:solidFill>
                <a:latin typeface="+mn-lt"/>
              </a:rPr>
              <a:t>	- </a:t>
            </a:r>
            <a:r>
              <a:rPr lang="en-GB" b="1" u="sng" kern="0" dirty="0">
                <a:solidFill>
                  <a:srgbClr val="2372B9"/>
                </a:solidFill>
                <a:latin typeface="+mn-lt"/>
              </a:rPr>
              <a:t>sous </a:t>
            </a:r>
            <a:r>
              <a:rPr lang="en-GB" b="1" u="sng" kern="0" dirty="0" err="1">
                <a:solidFill>
                  <a:srgbClr val="2372B9"/>
                </a:solidFill>
                <a:latin typeface="+mn-lt"/>
              </a:rPr>
              <a:t>forme</a:t>
            </a:r>
            <a:r>
              <a:rPr lang="en-GB" b="1" u="sng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b="1" u="sng" kern="0" dirty="0" err="1">
                <a:solidFill>
                  <a:srgbClr val="2372B9"/>
                </a:solidFill>
                <a:latin typeface="+mn-lt"/>
              </a:rPr>
              <a:t>informatique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, </a:t>
            </a:r>
            <a:r>
              <a:rPr lang="en-GB" kern="0" dirty="0" err="1">
                <a:solidFill>
                  <a:srgbClr val="2372B9"/>
                </a:solidFill>
                <a:latin typeface="+mn-lt"/>
              </a:rPr>
              <a:t>partagées</a:t>
            </a:r>
            <a:r>
              <a:rPr lang="en-GB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en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réseau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interne - application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Gestion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des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Produits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</a:t>
            </a:r>
            <a:r>
              <a:rPr lang="en-GB" b="1" kern="0" dirty="0" err="1">
                <a:solidFill>
                  <a:srgbClr val="2372B9"/>
                </a:solidFill>
                <a:latin typeface="+mn-lt"/>
              </a:rPr>
              <a:t>Chimiques</a:t>
            </a:r>
            <a:r>
              <a:rPr lang="en-GB" b="1" kern="0" dirty="0">
                <a:solidFill>
                  <a:srgbClr val="2372B9"/>
                </a:solidFill>
                <a:latin typeface="+mn-lt"/>
              </a:rPr>
              <a:t> (GPC) </a:t>
            </a:r>
            <a:endParaRPr lang="en-GB" b="1" i="1" kern="0" dirty="0">
              <a:solidFill>
                <a:srgbClr val="2372B9"/>
              </a:solidFill>
              <a:latin typeface="+mn-lt"/>
            </a:endParaRPr>
          </a:p>
          <a:p>
            <a:pPr marL="334963" indent="-334963" algn="ctr" eaLnBrk="1" hangingPunct="1">
              <a:spcBef>
                <a:spcPts val="800"/>
              </a:spcBef>
              <a:buClr>
                <a:srgbClr val="FFCC00"/>
              </a:buClr>
              <a:buSzPct val="120000"/>
              <a:buFont typeface="Verdana" pitchFamily="34" charset="0"/>
              <a:buNone/>
              <a:tabLst>
                <a:tab pos="111125" algn="l"/>
                <a:tab pos="560388" algn="l"/>
                <a:tab pos="1009650" algn="l"/>
                <a:tab pos="1458913" algn="l"/>
                <a:tab pos="1908175" algn="l"/>
                <a:tab pos="2357438" algn="l"/>
                <a:tab pos="2806700" algn="l"/>
                <a:tab pos="3255963" algn="l"/>
                <a:tab pos="3705225" algn="l"/>
                <a:tab pos="4154488" algn="l"/>
                <a:tab pos="4603750" algn="l"/>
                <a:tab pos="5053013" algn="l"/>
                <a:tab pos="5502275" algn="l"/>
                <a:tab pos="5951538" algn="l"/>
                <a:tab pos="6400800" algn="l"/>
                <a:tab pos="6850063" algn="l"/>
                <a:tab pos="7299325" algn="l"/>
                <a:tab pos="7748588" algn="l"/>
                <a:tab pos="8197850" algn="l"/>
                <a:tab pos="8647113" algn="l"/>
              </a:tabLst>
              <a:defRPr/>
            </a:pPr>
            <a:endParaRPr lang="en-GB" b="1" i="1" kern="0" dirty="0">
              <a:solidFill>
                <a:srgbClr val="33CCCC"/>
              </a:solidFill>
              <a:latin typeface="Verdana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  <p:pic>
        <p:nvPicPr>
          <p:cNvPr id="17" name="Picture 3" descr="msds_image_d55i16_d188i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76" y="5390799"/>
            <a:ext cx="1385380" cy="110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6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sz="1600" dirty="0">
                <a:solidFill>
                  <a:srgbClr val="2372B9"/>
                </a:solidFill>
                <a:latin typeface="Open Sans" panose="020B0606030504020204" pitchFamily="34" charset="0"/>
              </a:rPr>
              <a:t>Les moyens de protection</a:t>
            </a:r>
            <a:endParaRPr lang="fr-FR" altLang="fr-FR" sz="1600" dirty="0">
              <a:solidFill>
                <a:srgbClr val="2372B9"/>
              </a:solidFill>
              <a:latin typeface="Ubuntu" panose="020B050403060203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44</a:t>
            </a:fld>
            <a:endParaRPr lang="fr-FR" alt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1187624" y="1318000"/>
            <a:ext cx="5760640" cy="1059820"/>
          </a:xfrm>
        </p:spPr>
        <p:txBody>
          <a:bodyPr/>
          <a:lstStyle/>
          <a:p>
            <a:r>
              <a:rPr lang="fr-FR" sz="2400" b="1" dirty="0"/>
              <a:t>Bien s’équiper</a:t>
            </a:r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  <a:p>
            <a:endParaRPr lang="fr-FR" b="1" dirty="0"/>
          </a:p>
          <a:p>
            <a:pPr marL="0" indent="0">
              <a:buNone/>
            </a:pPr>
            <a:endParaRPr lang="fr-FR" b="1" dirty="0"/>
          </a:p>
        </p:txBody>
      </p:sp>
      <p:grpSp>
        <p:nvGrpSpPr>
          <p:cNvPr id="10" name="Groupe 6"/>
          <p:cNvGrpSpPr>
            <a:grpSpLocks/>
          </p:cNvGrpSpPr>
          <p:nvPr/>
        </p:nvGrpSpPr>
        <p:grpSpPr bwMode="auto">
          <a:xfrm>
            <a:off x="683568" y="977681"/>
            <a:ext cx="7531522" cy="3044656"/>
            <a:chOff x="611188" y="765175"/>
            <a:chExt cx="8229551" cy="4067482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 rot="743979">
              <a:off x="7758304" y="4751619"/>
              <a:ext cx="388560" cy="81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2" name="Rectangle 7"/>
            <p:cNvSpPr txBox="1">
              <a:spLocks noChangeArrowheads="1"/>
            </p:cNvSpPr>
            <p:nvPr/>
          </p:nvSpPr>
          <p:spPr>
            <a:xfrm>
              <a:off x="611188" y="765175"/>
              <a:ext cx="8229551" cy="656068"/>
            </a:xfrm>
            <a:prstGeom prst="rect">
              <a:avLst/>
            </a:prstGeom>
          </p:spPr>
          <p:txBody>
            <a:bodyPr/>
            <a:lstStyle/>
            <a:p>
              <a:pPr algn="ctr" eaLnBrk="1" hangingPunct="1">
                <a:lnSpc>
                  <a:spcPct val="105000"/>
                </a:lnSpc>
                <a:buFont typeface="Tahoma" pitchFamily="34" charset="0"/>
                <a:buNone/>
                <a:defRPr/>
              </a:pPr>
              <a:endParaRPr lang="fr-FR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+mj-ea"/>
                <a:cs typeface="+mj-cs"/>
              </a:endParaRPr>
            </a:p>
          </p:txBody>
        </p:sp>
      </p:grpSp>
      <p:sp>
        <p:nvSpPr>
          <p:cNvPr id="14" name="ZoneTexte 12"/>
          <p:cNvSpPr txBox="1">
            <a:spLocks noChangeArrowheads="1"/>
          </p:cNvSpPr>
          <p:nvPr/>
        </p:nvSpPr>
        <p:spPr bwMode="auto">
          <a:xfrm>
            <a:off x="1134832" y="3286870"/>
            <a:ext cx="7636854" cy="322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>
              <a:spcBef>
                <a:spcPts val="400"/>
              </a:spcBef>
              <a:buSzPct val="101000"/>
              <a:buNone/>
            </a:pPr>
            <a:r>
              <a:rPr lang="fr-FR" altLang="fr-FR" sz="2000" dirty="0">
                <a:solidFill>
                  <a:srgbClr val="2372B9"/>
                </a:solidFill>
                <a:cs typeface="Times New Roman" panose="02020603050405020304" pitchFamily="18" charset="0"/>
              </a:rPr>
              <a:t>	</a:t>
            </a:r>
            <a:endParaRPr lang="fr-FR" altLang="fr-FR" sz="2000" dirty="0">
              <a:solidFill>
                <a:srgbClr val="2372B9"/>
              </a:solidFill>
              <a:latin typeface="Open Sans" panose="020B0606030504020204" pitchFamily="34" charset="0"/>
            </a:endParaRPr>
          </a:p>
          <a:p>
            <a:pPr marL="760050" lvl="2" indent="-360000">
              <a:spcBef>
                <a:spcPts val="400"/>
              </a:spcBef>
              <a:buSzPct val="101000"/>
              <a:buBlip>
                <a:blip r:embed="rId3"/>
              </a:buBlip>
            </a:pPr>
            <a:r>
              <a:rPr lang="fr-FR" altLang="fr-FR" sz="1600" dirty="0">
                <a:solidFill>
                  <a:srgbClr val="2372B9"/>
                </a:solidFill>
                <a:latin typeface="+mn-lt"/>
                <a:cs typeface="Times New Roman" panose="02020603050405020304" pitchFamily="18" charset="0"/>
              </a:rPr>
              <a:t>Port de chaussures fermées</a:t>
            </a:r>
          </a:p>
          <a:p>
            <a:pPr marL="760050" lvl="2" indent="-360000">
              <a:spcBef>
                <a:spcPts val="400"/>
              </a:spcBef>
              <a:buSzPct val="101000"/>
              <a:buBlip>
                <a:blip r:embed="rId3"/>
              </a:buBlip>
            </a:pPr>
            <a:r>
              <a:rPr lang="fr-FR" altLang="fr-FR" sz="1600" dirty="0">
                <a:solidFill>
                  <a:srgbClr val="2372B9"/>
                </a:solidFill>
                <a:latin typeface="+mn-lt"/>
                <a:cs typeface="Times New Roman" panose="02020603050405020304" pitchFamily="18" charset="0"/>
              </a:rPr>
              <a:t>Port d’un pantalon </a:t>
            </a:r>
          </a:p>
          <a:p>
            <a:pPr marL="760050" lvl="2" indent="-360000">
              <a:spcBef>
                <a:spcPts val="400"/>
              </a:spcBef>
              <a:buSzPct val="101000"/>
              <a:buBlip>
                <a:blip r:embed="rId3"/>
              </a:buBlip>
            </a:pPr>
            <a:r>
              <a:rPr lang="fr-FR" altLang="fr-FR" sz="1600" dirty="0">
                <a:solidFill>
                  <a:srgbClr val="2372B9"/>
                </a:solidFill>
                <a:latin typeface="+mn-lt"/>
                <a:cs typeface="Times New Roman" panose="02020603050405020304" pitchFamily="18" charset="0"/>
              </a:rPr>
              <a:t>Attacher les cheveux longs</a:t>
            </a:r>
          </a:p>
          <a:p>
            <a:pPr marL="760050" lvl="2" indent="-360000">
              <a:spcBef>
                <a:spcPts val="400"/>
              </a:spcBef>
              <a:buSzPct val="101000"/>
              <a:buBlip>
                <a:blip r:embed="rId3"/>
              </a:buBlip>
            </a:pPr>
            <a:r>
              <a:rPr lang="fr-FR" altLang="fr-FR" sz="1600" dirty="0">
                <a:solidFill>
                  <a:srgbClr val="2372B9"/>
                </a:solidFill>
                <a:latin typeface="+mn-lt"/>
                <a:cs typeface="Times New Roman" panose="02020603050405020304" pitchFamily="18" charset="0"/>
              </a:rPr>
              <a:t>Ne pas porter de verre de contact</a:t>
            </a:r>
          </a:p>
          <a:p>
            <a:pPr marL="760050" lvl="2" indent="-360000">
              <a:spcBef>
                <a:spcPts val="400"/>
              </a:spcBef>
              <a:buSzPct val="101000"/>
              <a:buBlip>
                <a:blip r:embed="rId3"/>
              </a:buBlip>
            </a:pPr>
            <a:r>
              <a:rPr lang="fr-FR" altLang="fr-FR" sz="1600" dirty="0">
                <a:solidFill>
                  <a:srgbClr val="2372B9"/>
                </a:solidFill>
                <a:latin typeface="+mn-lt"/>
                <a:cs typeface="Times New Roman" panose="02020603050405020304" pitchFamily="18" charset="0"/>
              </a:rPr>
              <a:t>Ne pas boire, ni manger dans les salles de manips</a:t>
            </a:r>
          </a:p>
          <a:p>
            <a:pPr marL="760050" lvl="2" indent="-360000">
              <a:spcBef>
                <a:spcPts val="400"/>
              </a:spcBef>
              <a:buSzPct val="101000"/>
              <a:buBlip>
                <a:blip r:embed="rId3"/>
              </a:buBlip>
            </a:pPr>
            <a:r>
              <a:rPr lang="fr-FR" altLang="fr-FR" sz="1600" dirty="0">
                <a:solidFill>
                  <a:srgbClr val="2372B9"/>
                </a:solidFill>
                <a:latin typeface="+mn-lt"/>
                <a:cs typeface="Times New Roman" panose="02020603050405020304" pitchFamily="18" charset="0"/>
              </a:rPr>
              <a:t>Se laver les mains après manipulation</a:t>
            </a:r>
          </a:p>
          <a:p>
            <a:pPr marL="760050" lvl="2" indent="-360000">
              <a:spcBef>
                <a:spcPts val="400"/>
              </a:spcBef>
              <a:buSzPct val="101000"/>
              <a:buBlip>
                <a:blip r:embed="rId3"/>
              </a:buBlip>
            </a:pPr>
            <a:endParaRPr lang="fr-FR" altLang="fr-FR" sz="1600" dirty="0">
              <a:solidFill>
                <a:srgbClr val="2372B9"/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fr-FR" altLang="fr-FR" sz="2000" dirty="0">
              <a:solidFill>
                <a:srgbClr val="2372B9"/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 dirty="0">
              <a:cs typeface="Times New Roman" panose="02020603050405020304" pitchFamily="18" charset="0"/>
            </a:endParaRPr>
          </a:p>
        </p:txBody>
      </p:sp>
      <p:grpSp>
        <p:nvGrpSpPr>
          <p:cNvPr id="15" name="Groupe 6"/>
          <p:cNvGrpSpPr>
            <a:grpSpLocks/>
          </p:cNvGrpSpPr>
          <p:nvPr/>
        </p:nvGrpSpPr>
        <p:grpSpPr bwMode="auto">
          <a:xfrm>
            <a:off x="1143180" y="1973401"/>
            <a:ext cx="3962040" cy="1313469"/>
            <a:chOff x="1042988" y="1341438"/>
            <a:chExt cx="4106862" cy="1298575"/>
          </a:xfrm>
        </p:grpSpPr>
        <p:pic>
          <p:nvPicPr>
            <p:cNvPr id="17" name="Espace réservé du contenu 4" descr="lunettes obligatoir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1341438"/>
              <a:ext cx="1298575" cy="129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 5" descr="port de gants obligatoir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1341438"/>
              <a:ext cx="1298575" cy="129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47" y="1866616"/>
            <a:ext cx="1525118" cy="152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77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45</a:t>
            </a:fld>
            <a:endParaRPr lang="fr-FR" altLang="fr-FR" dirty="0"/>
          </a:p>
        </p:txBody>
      </p:sp>
      <p:grpSp>
        <p:nvGrpSpPr>
          <p:cNvPr id="10" name="Groupe 6"/>
          <p:cNvGrpSpPr>
            <a:grpSpLocks/>
          </p:cNvGrpSpPr>
          <p:nvPr/>
        </p:nvGrpSpPr>
        <p:grpSpPr bwMode="auto">
          <a:xfrm>
            <a:off x="683568" y="977681"/>
            <a:ext cx="7531522" cy="3044656"/>
            <a:chOff x="611188" y="765175"/>
            <a:chExt cx="8229551" cy="4067482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 rot="743979">
              <a:off x="7758304" y="4751619"/>
              <a:ext cx="388560" cy="81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2" name="Rectangle 7"/>
            <p:cNvSpPr txBox="1">
              <a:spLocks noChangeArrowheads="1"/>
            </p:cNvSpPr>
            <p:nvPr/>
          </p:nvSpPr>
          <p:spPr>
            <a:xfrm>
              <a:off x="611188" y="765175"/>
              <a:ext cx="8229551" cy="656068"/>
            </a:xfrm>
            <a:prstGeom prst="rect">
              <a:avLst/>
            </a:prstGeom>
          </p:spPr>
          <p:txBody>
            <a:bodyPr/>
            <a:lstStyle/>
            <a:p>
              <a:pPr algn="ctr" eaLnBrk="1" hangingPunct="1">
                <a:lnSpc>
                  <a:spcPct val="105000"/>
                </a:lnSpc>
                <a:buFont typeface="Tahoma" pitchFamily="34" charset="0"/>
                <a:buNone/>
                <a:defRPr/>
              </a:pPr>
              <a:endParaRPr lang="fr-FR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+mj-ea"/>
                <a:cs typeface="+mj-cs"/>
              </a:endParaRPr>
            </a:p>
          </p:txBody>
        </p:sp>
      </p:grpSp>
      <p:pic>
        <p:nvPicPr>
          <p:cNvPr id="19" name="Image 4" descr="compatibilité ga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r="9537" b="39008"/>
          <a:stretch>
            <a:fillRect/>
          </a:stretch>
        </p:blipFill>
        <p:spPr bwMode="auto">
          <a:xfrm>
            <a:off x="251300" y="956556"/>
            <a:ext cx="8784803" cy="553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488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sz="1600" dirty="0">
                <a:solidFill>
                  <a:srgbClr val="2372B9"/>
                </a:solidFill>
                <a:latin typeface="Open Sans" panose="020B0606030504020204" pitchFamily="34" charset="0"/>
              </a:rPr>
              <a:t>Les moyens de protection</a:t>
            </a:r>
            <a:endParaRPr lang="fr-FR" altLang="fr-FR" sz="1600" dirty="0">
              <a:solidFill>
                <a:srgbClr val="2372B9"/>
              </a:solidFill>
              <a:latin typeface="Ubuntu" panose="020B050403060203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46</a:t>
            </a:fld>
            <a:endParaRPr lang="fr-FR" alt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1187624" y="1318000"/>
            <a:ext cx="5760640" cy="1059820"/>
          </a:xfrm>
        </p:spPr>
        <p:txBody>
          <a:bodyPr/>
          <a:lstStyle/>
          <a:p>
            <a:r>
              <a:rPr lang="fr-FR" sz="2400" b="1" dirty="0"/>
              <a:t>Equipements de secours</a:t>
            </a:r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  <a:p>
            <a:endParaRPr lang="fr-FR" b="1" dirty="0"/>
          </a:p>
          <a:p>
            <a:pPr marL="0" indent="0">
              <a:buNone/>
            </a:pPr>
            <a:endParaRPr lang="fr-FR" b="1" dirty="0"/>
          </a:p>
        </p:txBody>
      </p:sp>
      <p:grpSp>
        <p:nvGrpSpPr>
          <p:cNvPr id="10" name="Groupe 6"/>
          <p:cNvGrpSpPr>
            <a:grpSpLocks/>
          </p:cNvGrpSpPr>
          <p:nvPr/>
        </p:nvGrpSpPr>
        <p:grpSpPr bwMode="auto">
          <a:xfrm>
            <a:off x="683568" y="977681"/>
            <a:ext cx="7531522" cy="3044656"/>
            <a:chOff x="611188" y="765175"/>
            <a:chExt cx="8229551" cy="4067482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 rot="743979">
              <a:off x="7758304" y="4751619"/>
              <a:ext cx="388560" cy="81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2" name="Rectangle 7"/>
            <p:cNvSpPr txBox="1">
              <a:spLocks noChangeArrowheads="1"/>
            </p:cNvSpPr>
            <p:nvPr/>
          </p:nvSpPr>
          <p:spPr>
            <a:xfrm>
              <a:off x="611188" y="765175"/>
              <a:ext cx="8229551" cy="656068"/>
            </a:xfrm>
            <a:prstGeom prst="rect">
              <a:avLst/>
            </a:prstGeom>
          </p:spPr>
          <p:txBody>
            <a:bodyPr/>
            <a:lstStyle/>
            <a:p>
              <a:pPr algn="ctr" eaLnBrk="1" hangingPunct="1">
                <a:lnSpc>
                  <a:spcPct val="105000"/>
                </a:lnSpc>
                <a:buFont typeface="Tahoma" pitchFamily="34" charset="0"/>
                <a:buNone/>
                <a:defRPr/>
              </a:pPr>
              <a:endParaRPr lang="fr-FR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19" name="Groupe 5"/>
          <p:cNvGrpSpPr>
            <a:grpSpLocks/>
          </p:cNvGrpSpPr>
          <p:nvPr/>
        </p:nvGrpSpPr>
        <p:grpSpPr bwMode="auto">
          <a:xfrm>
            <a:off x="755576" y="1993947"/>
            <a:ext cx="8027990" cy="4181186"/>
            <a:chOff x="755576" y="1700213"/>
            <a:chExt cx="8028061" cy="4181118"/>
          </a:xfrm>
        </p:grpSpPr>
        <p:pic>
          <p:nvPicPr>
            <p:cNvPr id="21" name="Espace réservé du contenu 9" descr="douche de s_curit_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775" y="1700213"/>
              <a:ext cx="1289050" cy="128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 10" descr="lave oeil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37" y="1700213"/>
              <a:ext cx="1289050" cy="128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 13" descr="poste de secour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00"/>
            <a:stretch>
              <a:fillRect/>
            </a:stretch>
          </p:blipFill>
          <p:spPr bwMode="auto">
            <a:xfrm>
              <a:off x="5422900" y="1700213"/>
              <a:ext cx="128587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 14" descr="telephone 1ers secour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4587" y="1700213"/>
              <a:ext cx="1289050" cy="128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 15" descr="extincteur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587" y="3557588"/>
              <a:ext cx="1289050" cy="128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ZoneTexte 13"/>
            <p:cNvSpPr txBox="1">
              <a:spLocks noChangeArrowheads="1"/>
            </p:cNvSpPr>
            <p:nvPr/>
          </p:nvSpPr>
          <p:spPr bwMode="auto">
            <a:xfrm>
              <a:off x="755576" y="5481228"/>
              <a:ext cx="4786313" cy="400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fr-FR" altLang="fr-FR" sz="2000" b="1" dirty="0">
                  <a:solidFill>
                    <a:srgbClr val="2372B9"/>
                  </a:solidFill>
                </a:rPr>
                <a:t> </a:t>
              </a:r>
              <a:r>
                <a:rPr lang="fr-FR" altLang="fr-FR" sz="2000" b="1" dirty="0">
                  <a:solidFill>
                    <a:srgbClr val="7030A0"/>
                  </a:solidFill>
                </a:rPr>
                <a:t>Plan de travail propre</a:t>
              </a:r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136" y="3638365"/>
            <a:ext cx="1321587" cy="1778135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517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3518" y="692696"/>
            <a:ext cx="8064896" cy="360040"/>
          </a:xfrm>
        </p:spPr>
        <p:txBody>
          <a:bodyPr/>
          <a:lstStyle/>
          <a:p>
            <a:r>
              <a:rPr lang="fr-FR" dirty="0"/>
              <a:t>Quelques exemples d’accident 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18" y="1742353"/>
            <a:ext cx="2828372" cy="3276107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47</a:t>
            </a:fld>
            <a:endParaRPr lang="fr-FR" alt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95536" y="5112378"/>
            <a:ext cx="2926354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Vue d’une </a:t>
            </a:r>
            <a:r>
              <a:rPr lang="fr-FR" dirty="0" err="1"/>
              <a:t>sorbonne</a:t>
            </a:r>
            <a:r>
              <a:rPr lang="fr-FR" dirty="0"/>
              <a:t> sous laquelle le feu est parti</a:t>
            </a:r>
          </a:p>
        </p:txBody>
      </p:sp>
      <p:pic>
        <p:nvPicPr>
          <p:cNvPr id="12" name="Picture 3" descr="main_brul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12" y="1529265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oeil_br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98955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739877" y="109931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Brûlure chimique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992718" y="1134289"/>
            <a:ext cx="237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Projection chimique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96" y="3169137"/>
            <a:ext cx="2004814" cy="300722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5383" y="4565541"/>
            <a:ext cx="1795628" cy="11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49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participer à la prévention des RP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sz="1600" dirty="0">
                <a:solidFill>
                  <a:srgbClr val="2372B9"/>
                </a:solidFill>
                <a:latin typeface="Open Sans" panose="020B0606030504020204" pitchFamily="34" charset="0"/>
              </a:rPr>
              <a:t>Les moyens de protection</a:t>
            </a:r>
            <a:endParaRPr lang="fr-FR" altLang="fr-FR" sz="1600" dirty="0">
              <a:solidFill>
                <a:srgbClr val="2372B9"/>
              </a:solidFill>
              <a:latin typeface="Ubuntu" panose="020B050403060203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48</a:t>
            </a:fld>
            <a:endParaRPr lang="fr-FR" alt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1187624" y="1223846"/>
            <a:ext cx="5760640" cy="1059820"/>
          </a:xfrm>
        </p:spPr>
        <p:txBody>
          <a:bodyPr/>
          <a:lstStyle/>
          <a:p>
            <a:r>
              <a:rPr lang="fr-FR" sz="2400" b="1" dirty="0"/>
              <a:t>Tri des déchets</a:t>
            </a:r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  <a:p>
            <a:endParaRPr lang="fr-FR" b="1" dirty="0"/>
          </a:p>
          <a:p>
            <a:pPr marL="0" indent="0">
              <a:buNone/>
            </a:pPr>
            <a:endParaRPr lang="fr-FR" b="1" dirty="0"/>
          </a:p>
        </p:txBody>
      </p:sp>
      <p:grpSp>
        <p:nvGrpSpPr>
          <p:cNvPr id="10" name="Groupe 6"/>
          <p:cNvGrpSpPr>
            <a:grpSpLocks/>
          </p:cNvGrpSpPr>
          <p:nvPr/>
        </p:nvGrpSpPr>
        <p:grpSpPr bwMode="auto">
          <a:xfrm>
            <a:off x="683568" y="977681"/>
            <a:ext cx="7531522" cy="3044656"/>
            <a:chOff x="611188" y="765175"/>
            <a:chExt cx="8229551" cy="4067482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 rot="743979">
              <a:off x="7758304" y="4751619"/>
              <a:ext cx="388560" cy="81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2" name="Rectangle 7"/>
            <p:cNvSpPr txBox="1">
              <a:spLocks noChangeArrowheads="1"/>
            </p:cNvSpPr>
            <p:nvPr/>
          </p:nvSpPr>
          <p:spPr>
            <a:xfrm>
              <a:off x="611188" y="765175"/>
              <a:ext cx="8229551" cy="656068"/>
            </a:xfrm>
            <a:prstGeom prst="rect">
              <a:avLst/>
            </a:prstGeom>
          </p:spPr>
          <p:txBody>
            <a:bodyPr/>
            <a:lstStyle/>
            <a:p>
              <a:pPr algn="ctr" eaLnBrk="1" hangingPunct="1">
                <a:lnSpc>
                  <a:spcPct val="105000"/>
                </a:lnSpc>
                <a:buFont typeface="Tahoma" pitchFamily="34" charset="0"/>
                <a:buNone/>
                <a:defRPr/>
              </a:pPr>
              <a:endParaRPr lang="fr-FR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+mj-ea"/>
                <a:cs typeface="+mj-cs"/>
              </a:endParaRPr>
            </a:p>
          </p:txBody>
        </p:sp>
      </p:grp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7" y="1669687"/>
            <a:ext cx="7477833" cy="439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4113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ABAED9D-9EE2-4BC3-8089-00C074E35EFD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49</a:t>
            </a:fld>
            <a:endParaRPr lang="fr-FR" altLang="fr-FR" dirty="0"/>
          </a:p>
        </p:txBody>
      </p:sp>
      <p:grpSp>
        <p:nvGrpSpPr>
          <p:cNvPr id="9" name="Groupe 3"/>
          <p:cNvGrpSpPr>
            <a:grpSpLocks/>
          </p:cNvGrpSpPr>
          <p:nvPr/>
        </p:nvGrpSpPr>
        <p:grpSpPr bwMode="auto">
          <a:xfrm>
            <a:off x="612081" y="806635"/>
            <a:ext cx="8280400" cy="4998629"/>
            <a:chOff x="648283" y="1043460"/>
            <a:chExt cx="8280400" cy="4998676"/>
          </a:xfrm>
        </p:grpSpPr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648283" y="1043460"/>
              <a:ext cx="82804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5000"/>
                </a:lnSpc>
                <a:spcBef>
                  <a:spcPct val="0"/>
                </a:spcBef>
                <a:buFont typeface="Tahoma" panose="020B0604030504040204" pitchFamily="34" charset="0"/>
                <a:buNone/>
              </a:pPr>
              <a:r>
                <a:rPr lang="fr-FR" altLang="fr-FR" sz="2000" b="1" dirty="0">
                  <a:solidFill>
                    <a:srgbClr val="2372B9"/>
                  </a:solidFill>
                  <a:latin typeface="+mn-lt"/>
                </a:rPr>
                <a:t>les phases de la démarche de maîtrise des risques « bouclée »</a:t>
              </a:r>
              <a:r>
                <a:rPr lang="fr-FR" altLang="fr-FR" sz="2000" b="1" dirty="0">
                  <a:solidFill>
                    <a:srgbClr val="7030A0"/>
                  </a:solidFill>
                  <a:latin typeface="Tahoma" panose="020B0604030504040204" pitchFamily="34" charset="0"/>
                </a:rPr>
                <a:t>   </a:t>
              </a:r>
              <a:r>
                <a:rPr lang="fr-FR" altLang="fr-FR" sz="1800" b="1" dirty="0">
                  <a:solidFill>
                    <a:srgbClr val="FFFF66"/>
                  </a:solidFill>
                  <a:latin typeface="Tahoma" panose="020B0604030504040204" pitchFamily="34" charset="0"/>
                </a:rPr>
                <a:t/>
              </a:r>
              <a:br>
                <a:rPr lang="fr-FR" altLang="fr-FR" sz="1800" b="1" dirty="0">
                  <a:solidFill>
                    <a:srgbClr val="FFFF66"/>
                  </a:solidFill>
                  <a:latin typeface="Tahoma" panose="020B0604030504040204" pitchFamily="34" charset="0"/>
                </a:rPr>
              </a:br>
              <a:endParaRPr lang="fr-FR" altLang="fr-FR" sz="1800" b="1" dirty="0">
                <a:solidFill>
                  <a:srgbClr val="FFFF66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11" name="Image 13" descr="chimiste003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2852738"/>
              <a:ext cx="220027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14" descr="chimiste006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186" y="1881299"/>
              <a:ext cx="2016125" cy="416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Pensées 7"/>
            <p:cNvSpPr>
              <a:spLocks noChangeArrowheads="1"/>
            </p:cNvSpPr>
            <p:nvPr/>
          </p:nvSpPr>
          <p:spPr bwMode="auto">
            <a:xfrm>
              <a:off x="5256274" y="1534907"/>
              <a:ext cx="3168650" cy="1116124"/>
            </a:xfrm>
            <a:prstGeom prst="cloudCallout">
              <a:avLst>
                <a:gd name="adj1" fmla="val -20833"/>
                <a:gd name="adj2" fmla="val 62500"/>
              </a:avLst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15" name="ZoneTexte 8"/>
          <p:cNvSpPr txBox="1">
            <a:spLocks noChangeArrowheads="1"/>
          </p:cNvSpPr>
          <p:nvPr/>
        </p:nvSpPr>
        <p:spPr bwMode="auto">
          <a:xfrm>
            <a:off x="5698875" y="1422317"/>
            <a:ext cx="3240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On peut se mettre à manipuler….!!!!!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066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Pourquoi un « accueil sécurité » ?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Formation des nouveaux entrants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588" indent="0">
              <a:lnSpc>
                <a:spcPct val="95000"/>
              </a:lnSpc>
              <a:buNone/>
            </a:pPr>
            <a:r>
              <a:rPr lang="fr-FR" altLang="fr-FR" dirty="0">
                <a:solidFill>
                  <a:srgbClr val="FF0000"/>
                </a:solidFill>
                <a:latin typeface="Open Sans" panose="020B0606030504020204" pitchFamily="34" charset="0"/>
              </a:rPr>
              <a:t>Décret 82-453 article 6 </a:t>
            </a:r>
          </a:p>
          <a:p>
            <a:pPr marL="1588" indent="0">
              <a:lnSpc>
                <a:spcPct val="95000"/>
              </a:lnSpc>
              <a:buNone/>
            </a:pPr>
            <a:r>
              <a:rPr lang="fr-FR" altLang="fr-FR" dirty="0">
                <a:solidFill>
                  <a:srgbClr val="FF0000"/>
                </a:solidFill>
                <a:latin typeface="Open Sans" panose="020B0606030504020204" pitchFamily="34" charset="0"/>
              </a:rPr>
              <a:t>(+ code du travail L4141-1)</a:t>
            </a:r>
          </a:p>
          <a:p>
            <a:pPr marL="360363" indent="-358775">
              <a:lnSpc>
                <a:spcPct val="95000"/>
              </a:lnSpc>
            </a:pPr>
            <a:endParaRPr lang="fr-FR" altLang="fr-FR" dirty="0">
              <a:latin typeface="Open Sans" panose="020B0606030504020204" pitchFamily="34" charset="0"/>
            </a:endParaRPr>
          </a:p>
          <a:p>
            <a:pPr marL="1588" indent="0">
              <a:lnSpc>
                <a:spcPct val="95000"/>
              </a:lnSpc>
              <a:buNone/>
            </a:pPr>
            <a:r>
              <a:rPr lang="fr-FR" altLang="fr-FR" dirty="0">
                <a:latin typeface="Open Sans" panose="020B0606030504020204" pitchFamily="34" charset="0"/>
              </a:rPr>
              <a:t>Une formation pratique et appropriée en matière d'hygiène et de sécurité est organisée </a:t>
            </a:r>
          </a:p>
          <a:p>
            <a:pPr marL="1588" indent="0">
              <a:lnSpc>
                <a:spcPct val="95000"/>
              </a:lnSpc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 marL="1588" indent="0">
              <a:lnSpc>
                <a:spcPct val="95000"/>
              </a:lnSpc>
              <a:buNone/>
            </a:pPr>
            <a:r>
              <a:rPr lang="fr-FR" alt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1° Lors de l'entrée en fonction des agents</a:t>
            </a:r>
          </a:p>
          <a:p>
            <a:pPr marL="1588" indent="0">
              <a:lnSpc>
                <a:spcPct val="95000"/>
              </a:lnSpc>
              <a:buNone/>
            </a:pPr>
            <a:endParaRPr lang="fr-FR" alt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88" indent="0">
              <a:lnSpc>
                <a:spcPct val="95000"/>
              </a:lnSpc>
              <a:buNone/>
            </a:pPr>
            <a:r>
              <a:rPr lang="fr-FR" alt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2° Lors d'un changement de fonction, de technique, de local ...</a:t>
            </a:r>
          </a:p>
          <a:p>
            <a:pPr marL="1588" indent="0">
              <a:lnSpc>
                <a:spcPct val="95000"/>
              </a:lnSpc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 marL="360363" indent="-358775">
              <a:lnSpc>
                <a:spcPct val="95000"/>
              </a:lnSpc>
            </a:pPr>
            <a:endParaRPr lang="fr-FR" altLang="fr-FR" dirty="0">
              <a:latin typeface="Open Sans" panose="020B0606030504020204" pitchFamily="34" charset="0"/>
            </a:endParaRPr>
          </a:p>
          <a:p>
            <a:pPr marL="360363" indent="-358775">
              <a:lnSpc>
                <a:spcPct val="95000"/>
              </a:lnSpc>
            </a:pPr>
            <a:endParaRPr lang="fr-FR" altLang="fr-FR" dirty="0">
              <a:latin typeface="Open Sans" panose="020B060603050402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55B16AA-CAE1-485C-9D4A-8A5E69FD5FC0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5</a:t>
            </a:fld>
            <a:endParaRPr lang="fr-FR" alt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31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faire part d’un danger ?</a:t>
            </a:r>
            <a:br>
              <a:rPr lang="fr-FR" altLang="fr-FR" dirty="0">
                <a:latin typeface="Ubuntu" panose="020B0504030602030204" pitchFamily="34" charset="0"/>
              </a:rPr>
            </a:b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A9229E4-3C29-482B-A2FA-DE11E6F6DD2E}" type="datetime1">
              <a:rPr lang="fr-FR" smtClean="0"/>
              <a:t>30/10/2018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0631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faire part d’un danger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Les différents registres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Protocole de signalement et de prise en charge des situations de souffrance au travail ou de suspicion de harcèlement</a:t>
            </a:r>
          </a:p>
          <a:p>
            <a:pPr marL="0" indent="0">
              <a:lnSpc>
                <a:spcPct val="90000"/>
              </a:lnSpc>
              <a:buSzPct val="101000"/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Registre de danger grave et imminent</a:t>
            </a:r>
            <a:endParaRPr lang="fr-FR" altLang="fr-FR" sz="2000" dirty="0">
              <a:latin typeface="Open Sans" panose="020B0606030504020204" pitchFamily="34" charset="0"/>
            </a:endParaRPr>
          </a:p>
          <a:p>
            <a:pPr lvl="1">
              <a:lnSpc>
                <a:spcPct val="90000"/>
              </a:lnSpc>
              <a:buSzPct val="101000"/>
            </a:pPr>
            <a:r>
              <a:rPr lang="fr-FR" altLang="fr-FR" dirty="0">
                <a:latin typeface="Open Sans" panose="020B0606030504020204" pitchFamily="34" charset="0"/>
              </a:rPr>
              <a:t>Ouvert au sein du service HSE sous la responsabilité du président</a:t>
            </a:r>
          </a:p>
          <a:p>
            <a:pPr marL="360363" lvl="1" indent="0">
              <a:lnSpc>
                <a:spcPct val="90000"/>
              </a:lnSpc>
              <a:buSzPct val="101000"/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Registre de santé et de sécurité</a:t>
            </a:r>
          </a:p>
          <a:p>
            <a:pPr lvl="1">
              <a:lnSpc>
                <a:spcPct val="90000"/>
              </a:lnSpc>
              <a:buSzPct val="101000"/>
            </a:pPr>
            <a:r>
              <a:rPr lang="fr-FR" altLang="fr-FR" dirty="0">
                <a:latin typeface="Open Sans" panose="020B0606030504020204" pitchFamily="34" charset="0"/>
              </a:rPr>
              <a:t>Ouvert au sein de l’UT sous la responsabilité du Responsable d’Unité</a:t>
            </a:r>
          </a:p>
          <a:p>
            <a:pPr marL="360363" lvl="1" indent="0">
              <a:lnSpc>
                <a:spcPct val="90000"/>
              </a:lnSpc>
              <a:buSzPct val="101000"/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51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  <p:sp>
        <p:nvSpPr>
          <p:cNvPr id="12" name="Espace réservé du texte 3"/>
          <p:cNvSpPr txBox="1">
            <a:spLocks/>
          </p:cNvSpPr>
          <p:nvPr/>
        </p:nvSpPr>
        <p:spPr>
          <a:xfrm>
            <a:off x="1403648" y="4184917"/>
            <a:ext cx="6925552" cy="2088565"/>
          </a:xfrm>
          <a:prstGeom prst="rect">
            <a:avLst/>
          </a:prstGeom>
        </p:spPr>
        <p:txBody>
          <a:bodyPr/>
          <a:lstStyle>
            <a:lvl1pPr marL="360000" indent="-3600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lang="fr-FR" altLang="fr-FR" sz="2000" b="0" baseline="0">
                <a:solidFill>
                  <a:srgbClr val="2372B9"/>
                </a:solidFill>
                <a:latin typeface="+mn-lt"/>
                <a:ea typeface="+mn-ea"/>
                <a:cs typeface="+mn-cs"/>
              </a:defRPr>
            </a:lvl1pPr>
            <a:lvl2pPr marL="623888" indent="-263525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&gt;"/>
              <a:defRPr lang="fr-FR" altLang="fr-FR" sz="1600" b="0">
                <a:solidFill>
                  <a:schemeClr val="tx1"/>
                </a:solidFill>
                <a:latin typeface="+mn-lt"/>
                <a:cs typeface="+mn-cs"/>
              </a:defRPr>
            </a:lvl2pPr>
            <a:lvl3pPr marL="896938" indent="-2730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Ubuntu" panose="020B0504030602030204" pitchFamily="34" charset="0"/>
              <a:buChar char="–"/>
              <a:defRPr lang="fr-FR" altLang="fr-FR" sz="1400" b="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j-lt"/>
                <a:cs typeface="+mj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9pPr>
          </a:lstStyle>
          <a:p>
            <a:pPr>
              <a:spcBef>
                <a:spcPts val="400"/>
              </a:spcBef>
              <a:buSzPct val="101000"/>
              <a:buFontTx/>
              <a:buBlip>
                <a:blip r:embed="rId2"/>
              </a:buBlip>
            </a:pPr>
            <a:r>
              <a:rPr lang="fr-FR" kern="0" dirty="0">
                <a:latin typeface="Open Sans" panose="020B0606030504020204" pitchFamily="34" charset="0"/>
              </a:rPr>
              <a:t>Tenu à la disposition du personnel et des usagers</a:t>
            </a:r>
          </a:p>
          <a:p>
            <a:pPr marL="360000" lvl="1" indent="-360000">
              <a:buFont typeface="Ubuntu" panose="020B0504030602030204" pitchFamily="34" charset="0"/>
              <a:buBlip>
                <a:blip r:embed="rId5"/>
              </a:buBlip>
            </a:pPr>
            <a:r>
              <a:rPr lang="fr-FR" sz="2000" kern="0" dirty="0">
                <a:solidFill>
                  <a:srgbClr val="2372B9"/>
                </a:solidFill>
                <a:latin typeface="Open Sans" panose="020B0606030504020204" pitchFamily="34" charset="0"/>
              </a:rPr>
              <a:t>Tenu par l’assistant de prévention </a:t>
            </a:r>
          </a:p>
          <a:p>
            <a:pPr marL="360000" lvl="1" indent="-360000" algn="just">
              <a:buFont typeface="Ubuntu" panose="020B0504030602030204" pitchFamily="34" charset="0"/>
              <a:buBlip>
                <a:blip r:embed="rId5"/>
              </a:buBlip>
            </a:pPr>
            <a:r>
              <a:rPr lang="fr-FR" sz="2000" kern="0" dirty="0">
                <a:solidFill>
                  <a:srgbClr val="2372B9"/>
                </a:solidFill>
                <a:latin typeface="Open Sans" panose="020B0606030504020204" pitchFamily="34" charset="0"/>
              </a:rPr>
              <a:t>Contient les observations et suggestions des agents relatives à la prévention des risques professionnels et à l’amélioration des conditions de travail</a:t>
            </a:r>
          </a:p>
          <a:p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3575533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Comment faire part d’un danger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Registre de santé et de sécurité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52</a:t>
            </a:fld>
            <a:endParaRPr lang="fr-FR" altLang="fr-FR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14266"/>
            <a:ext cx="7285441" cy="533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526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d’incendie ?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A9229E4-3C29-482B-A2FA-DE11E6F6DD2E}" type="datetime1">
              <a:rPr lang="fr-FR" smtClean="0"/>
              <a:t>30/10/2018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766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d’incendie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Si vous êtes témoin d’un début d’incendie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54</a:t>
            </a:fld>
            <a:endParaRPr lang="fr-FR" altLang="fr-FR" dirty="0"/>
          </a:p>
        </p:txBody>
      </p:sp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3" y="1713706"/>
            <a:ext cx="8181975" cy="4019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40178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d’incendie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Si vous êtes témoin d’un début d’incendie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55</a:t>
            </a:fld>
            <a:endParaRPr lang="fr-FR" altLang="fr-FR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0113" y="1556792"/>
            <a:ext cx="3152775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spcAft>
                <a:spcPts val="600"/>
              </a:spcAft>
            </a:pPr>
            <a:r>
              <a:rPr lang="fr-FR" altLang="fr-FR" sz="2800" b="1" dirty="0">
                <a:solidFill>
                  <a:srgbClr val="0070C0"/>
                </a:solidFill>
                <a:latin typeface="Verdana" panose="020B0604030504040204" pitchFamily="34" charset="0"/>
              </a:rPr>
              <a:t>Alertez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6450" y="2733327"/>
            <a:ext cx="28797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28539"/>
            <a:ext cx="3903663" cy="303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3775075" y="3719164"/>
            <a:ext cx="1152525" cy="1587"/>
          </a:xfrm>
          <a:prstGeom prst="line">
            <a:avLst/>
          </a:prstGeom>
          <a:noFill/>
          <a:ln w="5724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341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d’incendie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Si vous entendez l’alarme incendie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56</a:t>
            </a:fld>
            <a:endParaRPr lang="fr-FR" altLang="fr-FR" dirty="0"/>
          </a:p>
        </p:txBody>
      </p:sp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5163" y="1352642"/>
            <a:ext cx="6315233" cy="5172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99370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d’incendie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Evacuation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57</a:t>
            </a:fld>
            <a:endParaRPr lang="fr-FR" altLang="fr-F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44688"/>
            <a:ext cx="5027001" cy="335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4" y="2060848"/>
            <a:ext cx="32400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21932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d’incendie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Evacuation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58</a:t>
            </a:fld>
            <a:endParaRPr lang="fr-FR" altLang="fr-FR" dirty="0"/>
          </a:p>
        </p:txBody>
      </p:sp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123400"/>
            <a:ext cx="6087194" cy="54183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581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11188" y="1556321"/>
            <a:ext cx="8065268" cy="5035946"/>
          </a:xfrm>
        </p:spPr>
        <p:txBody>
          <a:bodyPr/>
          <a:lstStyle/>
          <a:p>
            <a:r>
              <a:rPr lang="fr-FR" dirty="0"/>
              <a:t>Plan d’évacuation de l’UT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r>
              <a:rPr lang="fr-FR" dirty="0"/>
              <a:t>Point de rassemblement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59</a:t>
            </a:fld>
            <a:endParaRPr lang="fr-FR" alt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99592" y="323225"/>
            <a:ext cx="8064896" cy="36004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500" b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buntu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buntu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buntu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buntu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Ubuntu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Ubuntu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Ubuntu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Ubuntu" pitchFamily="34" charset="0"/>
                <a:cs typeface="Arial" pitchFamily="34" charset="0"/>
              </a:defRPr>
            </a:lvl9pPr>
          </a:lstStyle>
          <a:p>
            <a:r>
              <a:rPr lang="fr-FR" altLang="fr-FR" kern="0" dirty="0">
                <a:latin typeface="Ubuntu" panose="020B0504030602030204" pitchFamily="34" charset="0"/>
              </a:rPr>
              <a:t>En cas d’incendie ?</a:t>
            </a:r>
            <a:endParaRPr lang="fr-FR" kern="0" dirty="0"/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899592" y="683265"/>
            <a:ext cx="8064896" cy="504056"/>
          </a:xfrm>
          <a:prstGeom prst="rect">
            <a:avLst/>
          </a:prstGeom>
        </p:spPr>
        <p:txBody>
          <a:bodyPr anchor="ctr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fr-FR" altLang="fr-FR" sz="3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None/>
              <a:defRPr lang="fr-FR" altLang="fr-FR" sz="1600" b="1">
                <a:solidFill>
                  <a:srgbClr val="2372B9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Ubuntu" pitchFamily="34" charset="0"/>
              <a:buNone/>
              <a:defRPr lang="fr-FR" altLang="fr-FR" sz="14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cs typeface="+mj-cs"/>
              </a:defRPr>
            </a:lvl9pPr>
          </a:lstStyle>
          <a:p>
            <a:r>
              <a:rPr lang="fr-FR" kern="0" dirty="0">
                <a:latin typeface="Ubuntu" panose="020B0504030602030204" pitchFamily="34" charset="0"/>
              </a:rPr>
              <a:t>Evacuation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22" y="4918359"/>
            <a:ext cx="3428197" cy="1371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5" t="47593" r="1630" b="33214"/>
          <a:stretch/>
        </p:blipFill>
        <p:spPr bwMode="auto">
          <a:xfrm>
            <a:off x="589125" y="5007471"/>
            <a:ext cx="3927338" cy="104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8"/>
          <a:stretch/>
        </p:blipFill>
        <p:spPr>
          <a:xfrm rot="5400000">
            <a:off x="4205880" y="1458794"/>
            <a:ext cx="3527882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9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Pourquoi un « accueil sécurité »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Formation des nouveaux entrants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Connaître les interlocuteurs concernant les questions de santé et sécurité au travail (instances et acteurs opérationnels)</a:t>
            </a:r>
          </a:p>
          <a:p>
            <a:pPr marL="360363"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Connaître et respecter les consignes et procédures de sécurité en vigueur dans l’établissement</a:t>
            </a:r>
          </a:p>
          <a:p>
            <a:pPr marL="360363"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Signaler d’éventuels problèmes de sécurité constatés sur le lieu de travail</a:t>
            </a:r>
          </a:p>
          <a:p>
            <a:pPr>
              <a:lnSpc>
                <a:spcPct val="90000"/>
              </a:lnSpc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Mettre en œuvre les mesures d’urgence lorsqu’une situation le nécessite (droit de retrait en cas de danger grave et imminent, réflexes de base en premiers secours et sécurité incendie)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6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94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d’urgence médicale ? </a:t>
            </a:r>
            <a:br>
              <a:rPr lang="fr-FR" altLang="fr-FR" dirty="0">
                <a:latin typeface="Ubuntu" panose="020B0504030602030204" pitchFamily="34" charset="0"/>
              </a:rPr>
            </a:br>
            <a:r>
              <a:rPr lang="fr-FR" altLang="fr-FR" dirty="0">
                <a:latin typeface="Ubuntu" panose="020B0504030602030204" pitchFamily="34" charset="0"/>
              </a:rPr>
              <a:t/>
            </a:r>
            <a:br>
              <a:rPr lang="fr-FR" altLang="fr-FR" dirty="0">
                <a:latin typeface="Ubuntu" panose="020B0504030602030204" pitchFamily="34" charset="0"/>
              </a:rPr>
            </a:br>
            <a:endParaRPr lang="fr-FR" altLang="fr-FR" dirty="0">
              <a:latin typeface="Ubuntu" panose="020B05040306020302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A9229E4-3C29-482B-A2FA-DE11E6F6DD2E}" type="datetime1">
              <a:rPr lang="fr-FR" smtClean="0"/>
              <a:t>30/10/2018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52647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d’urgence médicale ?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61</a:t>
            </a:fld>
            <a:endParaRPr lang="fr-FR" altLang="fr-FR" dirty="0"/>
          </a:p>
        </p:txBody>
      </p:sp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44886"/>
            <a:ext cx="7260933" cy="543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83300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d’urgence médicale ?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62</a:t>
            </a:fld>
            <a:endParaRPr lang="fr-FR" altLang="fr-FR" dirty="0"/>
          </a:p>
        </p:txBody>
      </p:sp>
      <p:pic>
        <p:nvPicPr>
          <p:cNvPr id="9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7" y="908720"/>
            <a:ext cx="7705725" cy="427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7" y="5391768"/>
            <a:ext cx="3457575" cy="101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640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430222" y="1916832"/>
            <a:ext cx="8065268" cy="3672879"/>
          </a:xfrm>
        </p:spPr>
        <p:txBody>
          <a:bodyPr/>
          <a:lstStyle/>
          <a:p>
            <a:r>
              <a:rPr lang="fr-FR" dirty="0"/>
              <a:t>Localisation des trousses de secours</a:t>
            </a:r>
          </a:p>
          <a:p>
            <a:pPr lvl="2"/>
            <a:r>
              <a:rPr lang="fr-FR" dirty="0"/>
              <a:t>À chaque étage dans la salle de convivialité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r>
              <a:rPr lang="fr-FR" dirty="0"/>
              <a:t>Liste des personnes formées aux premiers secours </a:t>
            </a:r>
          </a:p>
          <a:p>
            <a:pPr marL="0" indent="0">
              <a:buNone/>
            </a:pPr>
            <a:r>
              <a:rPr lang="fr-FR" dirty="0"/>
              <a:t>	- les assistants de prévention</a:t>
            </a:r>
          </a:p>
          <a:p>
            <a:pPr marL="0" indent="0">
              <a:buNone/>
            </a:pPr>
            <a:r>
              <a:rPr lang="fr-FR" dirty="0"/>
              <a:t>	- EC</a:t>
            </a:r>
          </a:p>
          <a:p>
            <a:pPr marL="0" indent="0">
              <a:buNone/>
            </a:pPr>
            <a:r>
              <a:rPr lang="fr-FR" dirty="0"/>
              <a:t>	- les opérateurs de sécurité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63</a:t>
            </a:fld>
            <a:endParaRPr lang="fr-FR" altLang="fr-FR" dirty="0"/>
          </a:p>
        </p:txBody>
      </p:sp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457200" y="835235"/>
            <a:ext cx="8064896" cy="360040"/>
          </a:xfrm>
        </p:spPr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d’urgence médicale ?</a:t>
            </a: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7466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539366" y="793675"/>
            <a:ext cx="8065268" cy="367287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Plan de localisation des défibrillateurs</a:t>
            </a:r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64</a:t>
            </a:fld>
            <a:endParaRPr lang="fr-FR" altLang="fr-FR" dirty="0"/>
          </a:p>
        </p:txBody>
      </p:sp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64896" cy="360040"/>
          </a:xfrm>
        </p:spPr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En cas d’urgence médicale ?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078" y="1772816"/>
            <a:ext cx="1080120" cy="12971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55" y="1663540"/>
            <a:ext cx="3224290" cy="493607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1323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A9229E4-3C29-482B-A2FA-DE11E6F6DD2E}" type="datetime1">
              <a:rPr lang="fr-FR" smtClean="0"/>
              <a:t>30/10/2018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7186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Conclusion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sz="3200" dirty="0">
                <a:latin typeface="Ubuntu" panose="020B0504030602030204" pitchFamily="34" charset="0"/>
              </a:rPr>
              <a:t>Vous êtes presque prêt !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66</a:t>
            </a:fld>
            <a:endParaRPr lang="fr-FR" alt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611188" y="1554014"/>
            <a:ext cx="8065268" cy="367287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400" dirty="0"/>
              <a:t>Vous connaissez : </a:t>
            </a:r>
          </a:p>
          <a:p>
            <a:pPr lvl="1">
              <a:lnSpc>
                <a:spcPct val="90000"/>
              </a:lnSpc>
            </a:pPr>
            <a:r>
              <a:rPr lang="fr-FR" altLang="fr-FR" sz="1800" dirty="0">
                <a:latin typeface="Open Sans" panose="020B0606030504020204" pitchFamily="34" charset="0"/>
              </a:rPr>
              <a:t>L’environnement de votre poste de travail</a:t>
            </a:r>
          </a:p>
          <a:p>
            <a:pPr lvl="1">
              <a:lnSpc>
                <a:spcPct val="90000"/>
              </a:lnSpc>
            </a:pPr>
            <a:r>
              <a:rPr lang="fr-FR" altLang="fr-FR" sz="1800" dirty="0">
                <a:latin typeface="Open Sans" panose="020B0606030504020204" pitchFamily="34" charset="0"/>
              </a:rPr>
              <a:t>Les conditions d’exécution du travail</a:t>
            </a:r>
          </a:p>
          <a:p>
            <a:pPr lvl="1">
              <a:lnSpc>
                <a:spcPct val="90000"/>
              </a:lnSpc>
            </a:pPr>
            <a:r>
              <a:rPr lang="fr-FR" altLang="fr-FR" sz="1800" dirty="0">
                <a:latin typeface="Open Sans" panose="020B0606030504020204" pitchFamily="34" charset="0"/>
              </a:rPr>
              <a:t>La conduite à tenir en cas d’accident ou de sinistre</a:t>
            </a:r>
          </a:p>
          <a:p>
            <a:pPr marL="360363" lvl="1" indent="0">
              <a:lnSpc>
                <a:spcPct val="90000"/>
              </a:lnSpc>
              <a:buNone/>
            </a:pPr>
            <a:endParaRPr lang="fr-FR" altLang="fr-FR" sz="1800" dirty="0"/>
          </a:p>
          <a:p>
            <a:pPr marL="360363" lvl="1" indent="0">
              <a:lnSpc>
                <a:spcPct val="90000"/>
              </a:lnSpc>
              <a:buNone/>
            </a:pPr>
            <a:endParaRPr lang="fr-FR" altLang="fr-FR" sz="1800" dirty="0"/>
          </a:p>
          <a:p>
            <a:pPr>
              <a:lnSpc>
                <a:spcPct val="90000"/>
              </a:lnSpc>
            </a:pPr>
            <a:r>
              <a:rPr lang="fr-FR" altLang="fr-FR" sz="2400" dirty="0"/>
              <a:t>En cas de doute, n’hésitez pas : sollicitez votre encadrant et/ou votre AP</a:t>
            </a:r>
          </a:p>
          <a:p>
            <a:endParaRPr lang="fr-FR" sz="2400" dirty="0"/>
          </a:p>
        </p:txBody>
      </p:sp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24320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Conclusion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sz="3200" dirty="0">
                <a:latin typeface="Ubuntu" panose="020B0504030602030204" pitchFamily="34" charset="0"/>
              </a:rPr>
              <a:t>Vous êtes presque prêt !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67</a:t>
            </a:fld>
            <a:endParaRPr lang="fr-FR" alt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611188" y="1398378"/>
            <a:ext cx="8065268" cy="367287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400" dirty="0">
                <a:latin typeface="Ubuntu" panose="020B0504030602030204" pitchFamily="34" charset="0"/>
              </a:rPr>
              <a:t>Reste à compléter, par votre encadrant, la formation au poste de travail </a:t>
            </a:r>
            <a:r>
              <a:rPr lang="fr-FR" altLang="fr-FR" sz="2400" dirty="0"/>
              <a:t>: </a:t>
            </a:r>
          </a:p>
          <a:p>
            <a:pPr lvl="1">
              <a:lnSpc>
                <a:spcPct val="90000"/>
              </a:lnSpc>
            </a:pPr>
            <a:r>
              <a:rPr lang="fr-FR" altLang="fr-FR" sz="1800" dirty="0">
                <a:latin typeface="Open Sans" panose="020B0606030504020204" pitchFamily="34" charset="0"/>
              </a:rPr>
              <a:t>La présentation des outils, procédures et équipements de travail</a:t>
            </a:r>
          </a:p>
          <a:p>
            <a:pPr lvl="1">
              <a:lnSpc>
                <a:spcPct val="90000"/>
              </a:lnSpc>
            </a:pPr>
            <a:r>
              <a:rPr lang="fr-FR" altLang="fr-FR" sz="1800" dirty="0">
                <a:latin typeface="Open Sans" panose="020B0606030504020204" pitchFamily="34" charset="0"/>
              </a:rPr>
              <a:t>Les modalités d’utilisation des équipements et des installations</a:t>
            </a:r>
            <a:r>
              <a:rPr lang="fr-FR" altLang="fr-FR" dirty="0">
                <a:latin typeface="Open Sans" panose="020B0606030504020204" pitchFamily="34" charset="0"/>
              </a:rPr>
              <a:t>	- les comportements et les gestes les plus sûrs (avec démonstrations si 	possible)</a:t>
            </a:r>
          </a:p>
          <a:p>
            <a:pPr marL="0" lvl="1" indent="0">
              <a:lnSpc>
                <a:spcPct val="90000"/>
              </a:lnSpc>
              <a:buSzPct val="84000"/>
              <a:buNone/>
            </a:pPr>
            <a:r>
              <a:rPr lang="fr-FR" altLang="fr-FR" dirty="0">
                <a:latin typeface="Open Sans" panose="020B0606030504020204" pitchFamily="34" charset="0"/>
              </a:rPr>
              <a:t>	- les modes opératoires retenus</a:t>
            </a:r>
          </a:p>
          <a:p>
            <a:pPr marL="0" lvl="1" indent="0">
              <a:lnSpc>
                <a:spcPct val="90000"/>
              </a:lnSpc>
              <a:buSzPct val="84000"/>
              <a:buNone/>
            </a:pPr>
            <a:r>
              <a:rPr lang="fr-FR" altLang="fr-FR" dirty="0">
                <a:latin typeface="Open Sans" panose="020B0606030504020204" pitchFamily="34" charset="0"/>
              </a:rPr>
              <a:t>	- le fonctionnement des dispositifs de protection et de secours et 	le 	motif de leur emploi</a:t>
            </a:r>
          </a:p>
          <a:p>
            <a:pPr marL="0" lvl="1" indent="0">
              <a:lnSpc>
                <a:spcPct val="90000"/>
              </a:lnSpc>
              <a:buSzPct val="84000"/>
              <a:buNone/>
            </a:pPr>
            <a:r>
              <a:rPr lang="fr-FR" altLang="fr-FR" dirty="0">
                <a:latin typeface="Open Sans" panose="020B0606030504020204" pitchFamily="34" charset="0"/>
              </a:rPr>
              <a:t>	- les conditions d’utilisation de matériels ou de produits 	spécifiques</a:t>
            </a:r>
          </a:p>
          <a:p>
            <a:pPr lvl="1">
              <a:lnSpc>
                <a:spcPct val="90000"/>
              </a:lnSpc>
            </a:pPr>
            <a:r>
              <a:rPr lang="fr-FR" altLang="fr-FR" sz="1800" dirty="0">
                <a:latin typeface="Open Sans" panose="020B0606030504020204" pitchFamily="34" charset="0"/>
              </a:rPr>
              <a:t>Les éventuelles consignes spécifiques d’évacuation en cas notamment d’explosion, de dégagement accidentel de gaz ou de produit inflammable ou toxique, si la nature des activités exercées le justifie</a:t>
            </a:r>
          </a:p>
          <a:p>
            <a:pPr lvl="1">
              <a:lnSpc>
                <a:spcPct val="90000"/>
              </a:lnSpc>
            </a:pPr>
            <a:endParaRPr lang="fr-FR" altLang="fr-FR" sz="1800" dirty="0"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/>
          </a:p>
        </p:txBody>
      </p:sp>
      <p:grpSp>
        <p:nvGrpSpPr>
          <p:cNvPr id="9" name="Groupe 8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94101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55560" y="485181"/>
            <a:ext cx="8064896" cy="360040"/>
          </a:xfrm>
        </p:spPr>
        <p:txBody>
          <a:bodyPr/>
          <a:lstStyle/>
          <a:p>
            <a:r>
              <a:rPr lang="fr-FR" b="1" dirty="0"/>
              <a:t>Connaître les bonnes pratiques du Laboratoire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683568" y="988843"/>
            <a:ext cx="7488832" cy="4828753"/>
          </a:xfrm>
        </p:spPr>
        <p:txBody>
          <a:bodyPr/>
          <a:lstStyle/>
          <a:p>
            <a:r>
              <a:rPr lang="fr-FR" dirty="0"/>
              <a:t>L’équipe des gestionnaires pour vous accompagner dans vos </a:t>
            </a:r>
            <a:r>
              <a:rPr lang="fr-FR" dirty="0" smtClean="0"/>
              <a:t>démarches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missions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inscription 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formation (en collaboration avec Christelle)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Achat </a:t>
            </a:r>
            <a:r>
              <a:rPr lang="fr-FR" dirty="0"/>
              <a:t>:</a:t>
            </a:r>
          </a:p>
          <a:p>
            <a:pPr marL="0" indent="0">
              <a:buNone/>
            </a:pPr>
            <a:r>
              <a:rPr lang="fr-FR" dirty="0"/>
              <a:t>	- poste Informatique (Antony et Bruno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avec l’accompagnement de votre encadrant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Formation pour l’ensemble de l’Unité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référente (Christelle) 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Communication </a:t>
            </a:r>
            <a:r>
              <a:rPr lang="fr-FR" dirty="0"/>
              <a:t>(Vladimir, Antony, Camille</a:t>
            </a:r>
            <a:r>
              <a:rPr lang="fr-FR" dirty="0" smtClean="0"/>
              <a:t>)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	- poster</a:t>
            </a:r>
          </a:p>
          <a:p>
            <a:pPr marL="0" indent="0">
              <a:buNone/>
            </a:pPr>
            <a:r>
              <a:rPr lang="fr-FR" dirty="0"/>
              <a:t>	- manifestation	</a:t>
            </a:r>
            <a:r>
              <a:rPr lang="fr-FR" dirty="0" smtClean="0"/>
              <a:t> (</a:t>
            </a:r>
            <a:r>
              <a:rPr lang="fr-FR" dirty="0" err="1" smtClean="0"/>
              <a:t>Adocs</a:t>
            </a:r>
            <a:r>
              <a:rPr lang="fr-FR" dirty="0" smtClean="0"/>
              <a:t>…)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ABAED9D-9EE2-4BC3-8089-00C074E35EFD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68</a:t>
            </a:fld>
            <a:endParaRPr lang="fr-FR" altLang="fr-FR" dirty="0"/>
          </a:p>
        </p:txBody>
      </p:sp>
      <p:sp>
        <p:nvSpPr>
          <p:cNvPr id="10" name="Rectangle 9"/>
          <p:cNvSpPr/>
          <p:nvPr/>
        </p:nvSpPr>
        <p:spPr>
          <a:xfrm>
            <a:off x="555560" y="6076898"/>
            <a:ext cx="798227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altLang="fr-FR" dirty="0"/>
              <a:t>En cas de doute, n’hésitez pas : sollicitez votre encadrant et/ou votre AP</a:t>
            </a:r>
          </a:p>
        </p:txBody>
      </p:sp>
    </p:spTree>
    <p:extLst>
      <p:ext uri="{BB962C8B-B14F-4D97-AF65-F5344CB8AC3E}">
        <p14:creationId xmlns:p14="http://schemas.microsoft.com/office/powerpoint/2010/main" val="10667274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23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Pourquoi un « accueil sécurité »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Formation des nouveaux entrants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buSzPct val="84000"/>
              <a:buBlip>
                <a:blip r:embed="rId2"/>
              </a:buBlip>
            </a:pPr>
            <a:r>
              <a:rPr lang="fr-FR" altLang="fr-FR" sz="2400" b="1" dirty="0">
                <a:latin typeface="Open Sans" panose="020B0606030504020204" pitchFamily="34" charset="0"/>
              </a:rPr>
              <a:t>AU SEIN DE VOTRE UNITE DE TRAVAIL :</a:t>
            </a:r>
          </a:p>
          <a:p>
            <a:pPr marL="609600" indent="-608013">
              <a:lnSpc>
                <a:spcPct val="80000"/>
              </a:lnSpc>
              <a:spcBef>
                <a:spcPts val="400"/>
              </a:spcBef>
              <a:buNone/>
            </a:pPr>
            <a:r>
              <a:rPr lang="fr-FR" altLang="fr-FR" dirty="0">
                <a:latin typeface="Open Sans" panose="020B0606030504020204" pitchFamily="34" charset="0"/>
              </a:rPr>
              <a:t>			FORMATION PRATIQUE ET APPROPRIEE</a:t>
            </a:r>
          </a:p>
          <a:p>
            <a:pPr>
              <a:lnSpc>
                <a:spcPct val="80000"/>
              </a:lnSpc>
              <a:spcBef>
                <a:spcPts val="400"/>
              </a:spcBef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 acteurs de la sécurité propres au service et au bâtiment</a:t>
            </a:r>
          </a:p>
          <a:p>
            <a:pPr marL="360363">
              <a:buNone/>
            </a:pPr>
            <a:endParaRPr lang="fr-FR" altLang="fr-FR" sz="2400" dirty="0">
              <a:latin typeface="Open Sans" panose="020B0606030504020204" pitchFamily="34" charset="0"/>
            </a:endParaRPr>
          </a:p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conditions de circulation et d’accès au lieu de travail (avec visite des locaux de travail)</a:t>
            </a:r>
          </a:p>
          <a:p>
            <a:pPr>
              <a:lnSpc>
                <a:spcPct val="90000"/>
              </a:lnSpc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>
              <a:lnSpc>
                <a:spcPct val="90000"/>
              </a:lnSpc>
              <a:buSzPct val="101000"/>
              <a:buBlip>
                <a:blip r:embed="rId2"/>
              </a:buBlip>
            </a:pPr>
            <a:r>
              <a:rPr lang="fr-FR" altLang="fr-FR" dirty="0">
                <a:latin typeface="Open Sans" panose="020B0606030504020204" pitchFamily="34" charset="0"/>
              </a:rPr>
              <a:t>procédures générales de travail</a:t>
            </a:r>
          </a:p>
          <a:p>
            <a:pPr marL="609600" indent="-608013">
              <a:lnSpc>
                <a:spcPct val="80000"/>
              </a:lnSpc>
              <a:spcBef>
                <a:spcPts val="488"/>
              </a:spcBef>
              <a:buNone/>
            </a:pPr>
            <a:endParaRPr lang="fr-FR" altLang="fr-FR" sz="2400" dirty="0">
              <a:latin typeface="Open Sans" panose="020B0606030504020204" pitchFamily="34" charset="0"/>
            </a:endParaRPr>
          </a:p>
          <a:p>
            <a:pPr marL="609600" indent="-608013" algn="r">
              <a:lnSpc>
                <a:spcPct val="80000"/>
              </a:lnSpc>
              <a:spcBef>
                <a:spcPts val="438"/>
              </a:spcBef>
              <a:buNone/>
            </a:pPr>
            <a:r>
              <a:rPr lang="fr-FR" altLang="fr-FR" sz="2200" dirty="0">
                <a:latin typeface="Open Sans" panose="020B0606030504020204" pitchFamily="34" charset="0"/>
              </a:rPr>
              <a:t>Réalisée généralement par l’assistant de prévention et/ou</a:t>
            </a:r>
          </a:p>
          <a:p>
            <a:pPr marL="609600" indent="-608013" algn="r">
              <a:lnSpc>
                <a:spcPct val="80000"/>
              </a:lnSpc>
              <a:spcBef>
                <a:spcPts val="438"/>
              </a:spcBef>
              <a:buNone/>
            </a:pPr>
            <a:r>
              <a:rPr lang="fr-FR" altLang="fr-FR" sz="2200" dirty="0">
                <a:latin typeface="Open Sans" panose="020B0606030504020204" pitchFamily="34" charset="0"/>
              </a:rPr>
              <a:t> 		par l’encadrant direct de l’agent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7</a:t>
            </a:fld>
            <a:endParaRPr lang="fr-FR" alt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304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Présentation du </a:t>
            </a:r>
            <a:r>
              <a:rPr lang="fr-FR" altLang="fr-FR" dirty="0" err="1">
                <a:latin typeface="Ubuntu" panose="020B0504030602030204" pitchFamily="34" charset="0"/>
              </a:rPr>
              <a:t>LaSIE</a:t>
            </a:r>
            <a:r>
              <a:rPr lang="fr-FR" altLang="fr-FR" dirty="0">
                <a:latin typeface="Ubuntu" panose="020B0504030602030204" pitchFamily="34" charset="0"/>
              </a:rPr>
              <a:t> </a:t>
            </a:r>
            <a:br>
              <a:rPr lang="fr-FR" altLang="fr-FR" dirty="0">
                <a:latin typeface="Ubuntu" panose="020B0504030602030204" pitchFamily="34" charset="0"/>
              </a:rPr>
            </a:br>
            <a:r>
              <a:rPr lang="fr-FR" altLang="fr-FR" dirty="0">
                <a:latin typeface="Ubuntu" panose="020B0504030602030204" pitchFamily="34" charset="0"/>
              </a:rPr>
              <a:t>et de ses acteurs en prévention </a:t>
            </a:r>
            <a:br>
              <a:rPr lang="fr-FR" altLang="fr-FR" dirty="0">
                <a:latin typeface="Ubuntu" panose="020B0504030602030204" pitchFamily="34" charset="0"/>
              </a:rPr>
            </a:br>
            <a:r>
              <a:rPr lang="fr-FR" altLang="fr-FR" dirty="0">
                <a:latin typeface="Ubuntu" panose="020B0504030602030204" pitchFamily="34" charset="0"/>
              </a:rPr>
              <a:t>des Risques Professionnels (RP)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Accueil des nouveaux arrivants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A9229E4-3C29-482B-A2FA-DE11E6F6DD2E}" type="datetime1">
              <a:rPr lang="fr-FR" smtClean="0"/>
              <a:t>30/10/2018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7308304" y="185211"/>
            <a:ext cx="1584177" cy="648072"/>
            <a:chOff x="7308304" y="185211"/>
            <a:chExt cx="1584177" cy="6480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5" y="185211"/>
              <a:ext cx="864096" cy="64807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304" y="209383"/>
              <a:ext cx="599728" cy="599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6222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dirty="0">
                <a:latin typeface="Ubuntu" panose="020B0504030602030204" pitchFamily="34" charset="0"/>
              </a:rPr>
              <a:t>UT et acteurs de la prévention des RP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0018" y="643149"/>
            <a:ext cx="8064896" cy="504056"/>
          </a:xfrm>
        </p:spPr>
        <p:txBody>
          <a:bodyPr/>
          <a:lstStyle/>
          <a:p>
            <a:r>
              <a:rPr lang="fr-FR" dirty="0"/>
              <a:t>Présentation du </a:t>
            </a:r>
            <a:r>
              <a:rPr lang="fr-FR" dirty="0" err="1"/>
              <a:t>LaSIE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539365" y="1187053"/>
            <a:ext cx="8596649" cy="5122267"/>
          </a:xfrm>
        </p:spPr>
        <p:txBody>
          <a:bodyPr/>
          <a:lstStyle/>
          <a:p>
            <a:pPr marL="363" indent="0"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 marL="363" indent="0"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 marL="363" indent="0"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 marL="363" indent="0">
              <a:buNone/>
            </a:pPr>
            <a:endParaRPr lang="fr-FR" altLang="fr-FR" dirty="0"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altLang="fr-FR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altLang="fr-FR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altLang="fr-FR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altLang="fr-FR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altLang="fr-FR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fr-FR" altLang="fr-FR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36769-D8D3-46AB-B183-957E36D8769F}" type="datetime1">
              <a:rPr lang="fr-FR" smtClean="0"/>
              <a:t>30/10/2018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dirty="0"/>
              <a:t>Accueil des nouveaux arrivants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DA7C565-5FC5-406A-8506-35B2EEF6E0C3}" type="slidenum">
              <a:rPr lang="fr-FR" altLang="fr-FR" smtClean="0"/>
              <a:pPr>
                <a:defRPr/>
              </a:pPr>
              <a:t>9</a:t>
            </a:fld>
            <a:endParaRPr lang="fr-FR" alt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" y="1329173"/>
            <a:ext cx="9039054" cy="50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95055"/>
      </p:ext>
    </p:extLst>
  </p:cSld>
  <p:clrMapOvr>
    <a:masterClrMapping/>
  </p:clrMapOvr>
</p:sld>
</file>

<file path=ppt/theme/theme1.xml><?xml version="1.0" encoding="utf-8"?>
<a:theme xmlns:a="http://schemas.openxmlformats.org/drawingml/2006/main" name="Diaporama Université">
  <a:themeElements>
    <a:clrScheme name="Université">
      <a:dk1>
        <a:sysClr val="windowText" lastClr="000000"/>
      </a:dk1>
      <a:lt1>
        <a:sysClr val="window" lastClr="FFFFFF"/>
      </a:lt1>
      <a:dk2>
        <a:srgbClr val="2372B9"/>
      </a:dk2>
      <a:lt2>
        <a:srgbClr val="929291"/>
      </a:lt2>
      <a:accent1>
        <a:srgbClr val="00B0F0"/>
      </a:accent1>
      <a:accent2>
        <a:srgbClr val="BBCE00"/>
      </a:accent2>
      <a:accent3>
        <a:srgbClr val="914E72"/>
      </a:accent3>
      <a:accent4>
        <a:srgbClr val="D58D00"/>
      </a:accent4>
      <a:accent5>
        <a:srgbClr val="346E6A"/>
      </a:accent5>
      <a:accent6>
        <a:srgbClr val="00AECB"/>
      </a:accent6>
      <a:hlink>
        <a:srgbClr val="E51C4E"/>
      </a:hlink>
      <a:folHlink>
        <a:srgbClr val="FFE200"/>
      </a:folHlink>
    </a:clrScheme>
    <a:fontScheme name="Université">
      <a:majorFont>
        <a:latin typeface="Ubuntu"/>
        <a:ea typeface=""/>
        <a:cs typeface="Arial"/>
      </a:majorFont>
      <a:minorFont>
        <a:latin typeface="Open San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ommaire">
  <a:themeElements>
    <a:clrScheme name="Université">
      <a:dk1>
        <a:sysClr val="windowText" lastClr="000000"/>
      </a:dk1>
      <a:lt1>
        <a:sysClr val="window" lastClr="FFFFFF"/>
      </a:lt1>
      <a:dk2>
        <a:srgbClr val="2372B9"/>
      </a:dk2>
      <a:lt2>
        <a:srgbClr val="929291"/>
      </a:lt2>
      <a:accent1>
        <a:srgbClr val="00B0F0"/>
      </a:accent1>
      <a:accent2>
        <a:srgbClr val="BBCE00"/>
      </a:accent2>
      <a:accent3>
        <a:srgbClr val="914E72"/>
      </a:accent3>
      <a:accent4>
        <a:srgbClr val="D58D00"/>
      </a:accent4>
      <a:accent5>
        <a:srgbClr val="346E6A"/>
      </a:accent5>
      <a:accent6>
        <a:srgbClr val="00AECB"/>
      </a:accent6>
      <a:hlink>
        <a:srgbClr val="E51C4E"/>
      </a:hlink>
      <a:folHlink>
        <a:srgbClr val="FFE2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uverture partie">
  <a:themeElements>
    <a:clrScheme name="Université">
      <a:dk1>
        <a:sysClr val="windowText" lastClr="000000"/>
      </a:dk1>
      <a:lt1>
        <a:sysClr val="window" lastClr="FFFFFF"/>
      </a:lt1>
      <a:dk2>
        <a:srgbClr val="2372B9"/>
      </a:dk2>
      <a:lt2>
        <a:srgbClr val="929291"/>
      </a:lt2>
      <a:accent1>
        <a:srgbClr val="00B0F0"/>
      </a:accent1>
      <a:accent2>
        <a:srgbClr val="BBCE00"/>
      </a:accent2>
      <a:accent3>
        <a:srgbClr val="914E72"/>
      </a:accent3>
      <a:accent4>
        <a:srgbClr val="D58D00"/>
      </a:accent4>
      <a:accent5>
        <a:srgbClr val="346E6A"/>
      </a:accent5>
      <a:accent6>
        <a:srgbClr val="00AECB"/>
      </a:accent6>
      <a:hlink>
        <a:srgbClr val="E51C4E"/>
      </a:hlink>
      <a:folHlink>
        <a:srgbClr val="FFE200"/>
      </a:folHlink>
    </a:clrScheme>
    <a:fontScheme name="Titre">
      <a:majorFont>
        <a:latin typeface="Ubuntu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ge Standard">
  <a:themeElements>
    <a:clrScheme name="Université">
      <a:dk1>
        <a:sysClr val="windowText" lastClr="000000"/>
      </a:dk1>
      <a:lt1>
        <a:sysClr val="window" lastClr="FFFFFF"/>
      </a:lt1>
      <a:dk2>
        <a:srgbClr val="2372B9"/>
      </a:dk2>
      <a:lt2>
        <a:srgbClr val="929291"/>
      </a:lt2>
      <a:accent1>
        <a:srgbClr val="00B0F0"/>
      </a:accent1>
      <a:accent2>
        <a:srgbClr val="BBCE00"/>
      </a:accent2>
      <a:accent3>
        <a:srgbClr val="914E72"/>
      </a:accent3>
      <a:accent4>
        <a:srgbClr val="D58D00"/>
      </a:accent4>
      <a:accent5>
        <a:srgbClr val="346E6A"/>
      </a:accent5>
      <a:accent6>
        <a:srgbClr val="00AECB"/>
      </a:accent6>
      <a:hlink>
        <a:srgbClr val="E51C4E"/>
      </a:hlink>
      <a:folHlink>
        <a:srgbClr val="FFE200"/>
      </a:folHlink>
    </a:clrScheme>
    <a:fontScheme name="1_Conception personnalisée">
      <a:majorFont>
        <a:latin typeface="Ubuntu"/>
        <a:ea typeface=""/>
        <a:cs typeface="Arial"/>
      </a:majorFont>
      <a:minorFont>
        <a:latin typeface="Open Sans"/>
        <a:ea typeface=""/>
        <a:cs typeface="Open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EB">
            <a:alpha val="20000"/>
          </a:srgbClr>
        </a:soli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emerciements">
  <a:themeElements>
    <a:clrScheme name="Université">
      <a:dk1>
        <a:sysClr val="windowText" lastClr="000000"/>
      </a:dk1>
      <a:lt1>
        <a:sysClr val="window" lastClr="FFFFFF"/>
      </a:lt1>
      <a:dk2>
        <a:srgbClr val="2372B9"/>
      </a:dk2>
      <a:lt2>
        <a:srgbClr val="929291"/>
      </a:lt2>
      <a:accent1>
        <a:srgbClr val="00B0F0"/>
      </a:accent1>
      <a:accent2>
        <a:srgbClr val="BBCE00"/>
      </a:accent2>
      <a:accent3>
        <a:srgbClr val="914E72"/>
      </a:accent3>
      <a:accent4>
        <a:srgbClr val="D58D00"/>
      </a:accent4>
      <a:accent5>
        <a:srgbClr val="346E6A"/>
      </a:accent5>
      <a:accent6>
        <a:srgbClr val="00AECB"/>
      </a:accent6>
      <a:hlink>
        <a:srgbClr val="E51C4E"/>
      </a:hlink>
      <a:folHlink>
        <a:srgbClr val="FFE2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Rappel du titre">
  <a:themeElements>
    <a:clrScheme name="Université">
      <a:dk1>
        <a:sysClr val="windowText" lastClr="000000"/>
      </a:dk1>
      <a:lt1>
        <a:sysClr val="window" lastClr="FFFFFF"/>
      </a:lt1>
      <a:dk2>
        <a:srgbClr val="2372B9"/>
      </a:dk2>
      <a:lt2>
        <a:srgbClr val="929291"/>
      </a:lt2>
      <a:accent1>
        <a:srgbClr val="00B0F0"/>
      </a:accent1>
      <a:accent2>
        <a:srgbClr val="BBCE00"/>
      </a:accent2>
      <a:accent3>
        <a:srgbClr val="914E72"/>
      </a:accent3>
      <a:accent4>
        <a:srgbClr val="D58D00"/>
      </a:accent4>
      <a:accent5>
        <a:srgbClr val="346E6A"/>
      </a:accent5>
      <a:accent6>
        <a:srgbClr val="00AECB"/>
      </a:accent6>
      <a:hlink>
        <a:srgbClr val="E51C4E"/>
      </a:hlink>
      <a:folHlink>
        <a:srgbClr val="FFE200"/>
      </a:folHlink>
    </a:clrScheme>
    <a:fontScheme name="2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onclusion">
  <a:themeElements>
    <a:clrScheme name="Université">
      <a:dk1>
        <a:sysClr val="windowText" lastClr="000000"/>
      </a:dk1>
      <a:lt1>
        <a:sysClr val="window" lastClr="FFFFFF"/>
      </a:lt1>
      <a:dk2>
        <a:srgbClr val="2372B9"/>
      </a:dk2>
      <a:lt2>
        <a:srgbClr val="929291"/>
      </a:lt2>
      <a:accent1>
        <a:srgbClr val="00B0F0"/>
      </a:accent1>
      <a:accent2>
        <a:srgbClr val="BBCE00"/>
      </a:accent2>
      <a:accent3>
        <a:srgbClr val="914E72"/>
      </a:accent3>
      <a:accent4>
        <a:srgbClr val="D58D00"/>
      </a:accent4>
      <a:accent5>
        <a:srgbClr val="346E6A"/>
      </a:accent5>
      <a:accent6>
        <a:srgbClr val="00AECB"/>
      </a:accent6>
      <a:hlink>
        <a:srgbClr val="E51C4E"/>
      </a:hlink>
      <a:folHlink>
        <a:srgbClr val="FFE200"/>
      </a:folHlink>
    </a:clrScheme>
    <a:fontScheme name="Masque 03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que 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que 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que 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1772</TotalTime>
  <Words>2437</Words>
  <Application>Microsoft Office PowerPoint</Application>
  <PresentationFormat>Affichage à l'écran (4:3)</PresentationFormat>
  <Paragraphs>718</Paragraphs>
  <Slides>69</Slides>
  <Notes>20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7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69</vt:i4>
      </vt:variant>
    </vt:vector>
  </HeadingPairs>
  <TitlesOfParts>
    <vt:vector size="88" baseType="lpstr">
      <vt:lpstr>Microsoft YaHei</vt:lpstr>
      <vt:lpstr>Arial</vt:lpstr>
      <vt:lpstr>Calibri</vt:lpstr>
      <vt:lpstr>Calibri Light</vt:lpstr>
      <vt:lpstr>Helvetica</vt:lpstr>
      <vt:lpstr>Open Sans</vt:lpstr>
      <vt:lpstr>StarSymbol</vt:lpstr>
      <vt:lpstr>Tahoma</vt:lpstr>
      <vt:lpstr>Times New Roman</vt:lpstr>
      <vt:lpstr>Ubuntu</vt:lpstr>
      <vt:lpstr>Verdana</vt:lpstr>
      <vt:lpstr>Wingdings</vt:lpstr>
      <vt:lpstr>Diaporama Université</vt:lpstr>
      <vt:lpstr>Sommaire</vt:lpstr>
      <vt:lpstr>Couverture partie</vt:lpstr>
      <vt:lpstr>Page Standard</vt:lpstr>
      <vt:lpstr>Remerciements</vt:lpstr>
      <vt:lpstr>Rappel du titre</vt:lpstr>
      <vt:lpstr>Conclusion</vt:lpstr>
      <vt:lpstr>Présentation PowerPoint</vt:lpstr>
      <vt:lpstr>Présentation PowerPoint</vt:lpstr>
      <vt:lpstr>Pourquoi un « accueil sécurité » ?</vt:lpstr>
      <vt:lpstr>Pourquoi un « accueil sécurité » ?</vt:lpstr>
      <vt:lpstr>Pourquoi un « accueil sécurité » ?</vt:lpstr>
      <vt:lpstr>Pourquoi un « accueil sécurité » ?</vt:lpstr>
      <vt:lpstr>Pourquoi un « accueil sécurité » ?</vt:lpstr>
      <vt:lpstr>Présentation du LaSIE  et de ses acteurs en prévention  des Risques Professionnels (RP)</vt:lpstr>
      <vt:lpstr>UT et acteurs de la prévention des RP  </vt:lpstr>
      <vt:lpstr>UT et acteurs de la prévention des RP  </vt:lpstr>
      <vt:lpstr>UT et acteurs de la prévention des RP  </vt:lpstr>
      <vt:lpstr>UT et acteurs de la prévention des RP  </vt:lpstr>
      <vt:lpstr>UT et acteurs de la prévention des RP</vt:lpstr>
      <vt:lpstr>UT et acteurs de la prévention des RP  </vt:lpstr>
      <vt:lpstr>UT et acteurs de la prévention des RP</vt:lpstr>
      <vt:lpstr>Règles d’accès aux locaux</vt:lpstr>
      <vt:lpstr>Règles d’accès aux locaux</vt:lpstr>
      <vt:lpstr>Règles d’accès aux locaux</vt:lpstr>
      <vt:lpstr>Règles d’accès aux locaux</vt:lpstr>
      <vt:lpstr>Règles d’accès aux locaux</vt:lpstr>
      <vt:lpstr>Règles d’accès aux locaux</vt:lpstr>
      <vt:lpstr>Règles d’accès aux locaux</vt:lpstr>
      <vt:lpstr>Règles d’accès aux locaux</vt:lpstr>
      <vt:lpstr>Règles d’accès aux locaux</vt:lpstr>
      <vt:lpstr>Règles d’accès aux locaux -BIATSS</vt:lpstr>
      <vt:lpstr>Comment participer à la prévention des risques professionnels ?</vt:lpstr>
      <vt:lpstr>Comment participer à la prévention des RP ?</vt:lpstr>
      <vt:lpstr>Comment participer à la prévention des RP ?</vt:lpstr>
      <vt:lpstr>Présentation PowerPoint</vt:lpstr>
      <vt:lpstr>Présentation PowerPoint</vt:lpstr>
      <vt:lpstr>Comment participer à la prévention des RP ?</vt:lpstr>
      <vt:lpstr>Présentation PowerPoint</vt:lpstr>
      <vt:lpstr>Comment participer à la prévention des RP ?</vt:lpstr>
      <vt:lpstr>Maîtrise des risques - EVRC</vt:lpstr>
      <vt:lpstr>Comment participer à la prévention des RP ?</vt:lpstr>
      <vt:lpstr>Comment participer à la prévention des RP ?</vt:lpstr>
      <vt:lpstr>Comment participer à la prévention des RP ?</vt:lpstr>
      <vt:lpstr>Comment participer à la prévention des RP ?</vt:lpstr>
      <vt:lpstr>Présentation PowerPoint</vt:lpstr>
      <vt:lpstr>Comment participer à la prévention des RP ?</vt:lpstr>
      <vt:lpstr>Comment participer à la prévention des RP ?</vt:lpstr>
      <vt:lpstr>Comment participer à la prévention des RP ?</vt:lpstr>
      <vt:lpstr>Comment participer à la prévention des RP ?</vt:lpstr>
      <vt:lpstr>Comment participer à la prévention des RP ?</vt:lpstr>
      <vt:lpstr>Comment participer à la prévention des RP ?</vt:lpstr>
      <vt:lpstr>Comment participer à la prévention des RP ?</vt:lpstr>
      <vt:lpstr>Quelques exemples d’accident  </vt:lpstr>
      <vt:lpstr>Comment participer à la prévention des RP ?</vt:lpstr>
      <vt:lpstr>Présentation PowerPoint</vt:lpstr>
      <vt:lpstr>Comment faire part d’un danger ? </vt:lpstr>
      <vt:lpstr>Comment faire part d’un danger ?</vt:lpstr>
      <vt:lpstr>Comment faire part d’un danger ?</vt:lpstr>
      <vt:lpstr>En cas d’incendie ?</vt:lpstr>
      <vt:lpstr>En cas d’incendie ?</vt:lpstr>
      <vt:lpstr>En cas d’incendie ?</vt:lpstr>
      <vt:lpstr>En cas d’incendie ?</vt:lpstr>
      <vt:lpstr>En cas d’incendie ?</vt:lpstr>
      <vt:lpstr>En cas d’incendie ?</vt:lpstr>
      <vt:lpstr>Présentation PowerPoint</vt:lpstr>
      <vt:lpstr>En cas d’urgence médicale ?   </vt:lpstr>
      <vt:lpstr>En cas d’urgence médicale ?</vt:lpstr>
      <vt:lpstr>En cas d’urgence médicale ?</vt:lpstr>
      <vt:lpstr>En cas d’urgence médicale ?</vt:lpstr>
      <vt:lpstr>En cas d’urgence médicale ?</vt:lpstr>
      <vt:lpstr>Conclusion</vt:lpstr>
      <vt:lpstr>Conclusion</vt:lpstr>
      <vt:lpstr>Conclusion</vt:lpstr>
      <vt:lpstr>Connaître les bonnes pratiques du Laboratoire</vt:lpstr>
      <vt:lpstr>Présentation PowerPoint</vt:lpstr>
    </vt:vector>
  </TitlesOfParts>
  <Company>ULR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mchemina</dc:creator>
  <cp:lastModifiedBy>crebere</cp:lastModifiedBy>
  <cp:revision>195</cp:revision>
  <cp:lastPrinted>2014-05-15T14:54:05Z</cp:lastPrinted>
  <dcterms:created xsi:type="dcterms:W3CDTF">2016-04-14T08:11:58Z</dcterms:created>
  <dcterms:modified xsi:type="dcterms:W3CDTF">2018-10-30T14:31:57Z</dcterms:modified>
</cp:coreProperties>
</file>