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9" r:id="rId2"/>
    <p:sldMasterId id="2147483909" r:id="rId3"/>
    <p:sldMasterId id="2147483654" r:id="rId4"/>
    <p:sldMasterId id="2147483800" r:id="rId5"/>
    <p:sldMasterId id="2147483655" r:id="rId6"/>
    <p:sldMasterId id="2147483650" r:id="rId7"/>
  </p:sldMasterIdLst>
  <p:notesMasterIdLst>
    <p:notesMasterId r:id="rId75"/>
  </p:notesMasterIdLst>
  <p:handoutMasterIdLst>
    <p:handoutMasterId r:id="rId76"/>
  </p:handoutMasterIdLst>
  <p:sldIdLst>
    <p:sldId id="277" r:id="rId8"/>
    <p:sldId id="283" r:id="rId9"/>
    <p:sldId id="286" r:id="rId10"/>
    <p:sldId id="288" r:id="rId11"/>
    <p:sldId id="287" r:id="rId12"/>
    <p:sldId id="290" r:id="rId13"/>
    <p:sldId id="291" r:id="rId14"/>
    <p:sldId id="292" r:id="rId15"/>
    <p:sldId id="336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40" r:id="rId24"/>
    <p:sldId id="341" r:id="rId25"/>
    <p:sldId id="342" r:id="rId26"/>
    <p:sldId id="343" r:id="rId27"/>
    <p:sldId id="361" r:id="rId28"/>
    <p:sldId id="356" r:id="rId29"/>
    <p:sldId id="339" r:id="rId30"/>
    <p:sldId id="303" r:id="rId31"/>
    <p:sldId id="302" r:id="rId32"/>
    <p:sldId id="310" r:id="rId33"/>
    <p:sldId id="307" r:id="rId34"/>
    <p:sldId id="359" r:id="rId35"/>
    <p:sldId id="360" r:id="rId36"/>
    <p:sldId id="308" r:id="rId37"/>
    <p:sldId id="335" r:id="rId38"/>
    <p:sldId id="309" r:id="rId39"/>
    <p:sldId id="349" r:id="rId40"/>
    <p:sldId id="312" r:id="rId41"/>
    <p:sldId id="311" r:id="rId42"/>
    <p:sldId id="313" r:id="rId43"/>
    <p:sldId id="314" r:id="rId44"/>
    <p:sldId id="357" r:id="rId45"/>
    <p:sldId id="344" r:id="rId46"/>
    <p:sldId id="345" r:id="rId47"/>
    <p:sldId id="346" r:id="rId48"/>
    <p:sldId id="350" r:id="rId49"/>
    <p:sldId id="351" r:id="rId50"/>
    <p:sldId id="352" r:id="rId51"/>
    <p:sldId id="362" r:id="rId52"/>
    <p:sldId id="355" r:id="rId53"/>
    <p:sldId id="353" r:id="rId54"/>
    <p:sldId id="317" r:id="rId55"/>
    <p:sldId id="318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54" r:id="rId69"/>
    <p:sldId id="332" r:id="rId70"/>
    <p:sldId id="333" r:id="rId71"/>
    <p:sldId id="334" r:id="rId72"/>
    <p:sldId id="363" r:id="rId73"/>
    <p:sldId id="282" r:id="rId74"/>
  </p:sldIdLst>
  <p:sldSz cx="9144000" cy="6858000" type="screen4x3"/>
  <p:notesSz cx="9926638" cy="67976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E00"/>
    <a:srgbClr val="FF9900"/>
    <a:srgbClr val="2372B9"/>
    <a:srgbClr val="19171B"/>
    <a:srgbClr val="00B0EB"/>
    <a:srgbClr val="D4ECFC"/>
    <a:srgbClr val="929291"/>
    <a:srgbClr val="2E2B4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32" autoAdjust="0"/>
    <p:restoredTop sz="77131" autoAdjust="0"/>
  </p:normalViewPr>
  <p:slideViewPr>
    <p:cSldViewPr>
      <p:cViewPr varScale="1">
        <p:scale>
          <a:sx n="106" d="100"/>
          <a:sy n="106" d="100"/>
        </p:scale>
        <p:origin x="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98" y="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7CFFC-7A58-45E3-9046-3BA09D27B3B9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06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F7C5DCB-765E-49FD-92A8-4A6C22428B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435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81" y="0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8000"/>
            <a:ext cx="34020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21" y="3228552"/>
            <a:ext cx="7942198" cy="305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06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81" y="6457106"/>
            <a:ext cx="4301839" cy="3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912BE9A-CF5C-4542-B578-81E8ED2B15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03127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>
              <a:latin typeface="Arial" charset="0"/>
              <a:cs typeface="Arial" charset="0"/>
            </a:endParaRPr>
          </a:p>
        </p:txBody>
      </p:sp>
      <p:sp>
        <p:nvSpPr>
          <p:cNvPr id="20484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5000" indent="-29713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3132" indent="-23740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0998" indent="-23740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8863" indent="-23740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9970" indent="-237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1076" indent="-237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183" indent="-237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3290" indent="-237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810CC15-CDD0-4020-B427-8A899C17224E}" type="datetime1">
              <a:rPr lang="fr-FR" altLang="fr-FR" smtClean="0"/>
              <a:t>07/01/2019</a:t>
            </a:fld>
            <a:endParaRPr lang="fr-FR" altLang="fr-FR" smtClean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5000" indent="-29713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3132" indent="-23740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0998" indent="-23740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8863" indent="-23740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9970" indent="-237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1076" indent="-237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183" indent="-237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3290" indent="-2374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BCB2DCB-188F-4AAB-9EBE-41EAEA516D34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3255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Développer la présentation des principaux risques spécifiques</a:t>
            </a:r>
            <a:r>
              <a:rPr lang="fr-FR" altLang="fr-FR" baseline="0" dirty="0" smtClean="0"/>
              <a:t> à votre UT.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8655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Développer la présentation des principaux risques spécifiques</a:t>
            </a:r>
            <a:r>
              <a:rPr lang="fr-FR" altLang="fr-FR" baseline="0" dirty="0" smtClean="0"/>
              <a:t> à votre UT.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39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9134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Développer la présentation des principaux risques spécifiques</a:t>
            </a:r>
            <a:r>
              <a:rPr lang="fr-FR" altLang="fr-FR" baseline="0" dirty="0" smtClean="0"/>
              <a:t> à votre UT.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9929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Développer la présentation des principaux risques spécifiques</a:t>
            </a:r>
            <a:r>
              <a:rPr lang="fr-FR" altLang="fr-FR" baseline="0" dirty="0" smtClean="0"/>
              <a:t> à votre UT.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41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3820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Développer la présentation des principaux risques spécifiques</a:t>
            </a:r>
            <a:r>
              <a:rPr lang="fr-FR" altLang="fr-FR" baseline="0" dirty="0" smtClean="0"/>
              <a:t> à votre UT.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42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878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Développer la présentation des principaux risques spécifiques</a:t>
            </a:r>
            <a:r>
              <a:rPr lang="fr-FR" altLang="fr-FR" baseline="0" dirty="0" smtClean="0"/>
              <a:t> à votre UT.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43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9635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Développer la présentation des principaux risques spécifiques</a:t>
            </a:r>
            <a:r>
              <a:rPr lang="fr-FR" altLang="fr-FR" baseline="0" dirty="0" smtClean="0"/>
              <a:t> à votre UT.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44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126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Développer la présentation des principaux risques spécifiques</a:t>
            </a:r>
            <a:r>
              <a:rPr lang="fr-FR" altLang="fr-FR" baseline="0" dirty="0" smtClean="0"/>
              <a:t> à votre UT.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46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9807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Insérer un plan</a:t>
            </a:r>
            <a:r>
              <a:rPr lang="fr-FR" altLang="fr-FR" baseline="0" dirty="0" smtClean="0"/>
              <a:t> d’évacuation de votre UT (les prendre en photos par exemple) et indiquer le point de rassemblement.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57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8617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/>
              <a:t>Indiquer la localisation </a:t>
            </a:r>
            <a:r>
              <a:rPr lang="fr-FR" altLang="fr-FR" dirty="0" err="1" smtClean="0"/>
              <a:t>de.s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trousse.s</a:t>
            </a:r>
            <a:r>
              <a:rPr lang="fr-FR" altLang="fr-FR" dirty="0" smtClean="0"/>
              <a:t> de secours, </a:t>
            </a:r>
          </a:p>
          <a:p>
            <a:r>
              <a:rPr lang="fr-FR" altLang="fr-FR" dirty="0" smtClean="0"/>
              <a:t>Insérer</a:t>
            </a:r>
            <a:r>
              <a:rPr lang="fr-FR" altLang="fr-FR" baseline="0" dirty="0" smtClean="0"/>
              <a:t> le plan de localisation des défibrillateurs,</a:t>
            </a:r>
          </a:p>
          <a:p>
            <a:r>
              <a:rPr lang="fr-FR" altLang="fr-FR" baseline="0" dirty="0" smtClean="0"/>
              <a:t>Et  indiquer la liste des personnes formées aux premiers secours.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61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786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706FB4-0B43-40F0-AED0-85F840E33645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7883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/>
              <a:t>Indiquer la localisation </a:t>
            </a:r>
            <a:r>
              <a:rPr lang="fr-FR" altLang="fr-FR" dirty="0" err="1" smtClean="0"/>
              <a:t>de.s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trousse.s</a:t>
            </a:r>
            <a:r>
              <a:rPr lang="fr-FR" altLang="fr-FR" dirty="0" smtClean="0"/>
              <a:t> de secours, </a:t>
            </a:r>
          </a:p>
          <a:p>
            <a:r>
              <a:rPr lang="fr-FR" altLang="fr-FR" dirty="0" smtClean="0"/>
              <a:t>Insérer</a:t>
            </a:r>
            <a:r>
              <a:rPr lang="fr-FR" altLang="fr-FR" baseline="0" dirty="0" smtClean="0"/>
              <a:t> le plan de localisation des défibrillateurs,</a:t>
            </a:r>
          </a:p>
          <a:p>
            <a:r>
              <a:rPr lang="fr-FR" altLang="fr-FR" baseline="0" dirty="0" smtClean="0"/>
              <a:t>Et  indiquer la liste des personnes formées aux premiers secours.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62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003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Accueil sécurité :</a:t>
            </a:r>
          </a:p>
          <a:p>
            <a:pPr marL="165415" indent="-165415">
              <a:buFontTx/>
              <a:buChar char="-"/>
            </a:pPr>
            <a:r>
              <a:rPr lang="fr-FR" dirty="0" smtClean="0"/>
              <a:t>général (par Myriam lors de la journée d’accueil) </a:t>
            </a:r>
          </a:p>
          <a:p>
            <a:pPr marL="165415" indent="-165415">
              <a:buFontTx/>
              <a:buChar char="-"/>
            </a:pPr>
            <a:r>
              <a:rPr lang="fr-FR" dirty="0" smtClean="0"/>
              <a:t>et spécifique (par l’AP au sein de l’UT).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62F231-3B3F-4591-B57A-A6366ACDCE84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032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25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Insérer les photos des AP, leurs noms, prénoms …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234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985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832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6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fr-FR" altLang="fr-FR" dirty="0" smtClean="0"/>
              <a:t>Exemple.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09FCB44-1D6E-4A22-BE39-08043D9CD96A}" type="datetime1">
              <a:rPr lang="fr-FR" altLang="fr-FR" smtClean="0"/>
              <a:t>07/01/2019</a:t>
            </a:fld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12BE9A-CF5C-4542-B578-81E8ED2B15FD}" type="slidenum">
              <a:rPr lang="fr-FR" altLang="fr-FR" smtClean="0"/>
              <a:pPr>
                <a:defRPr/>
              </a:pPr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893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8" descr="petit triangles_bleuUL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8755">
            <a:off x="3720307" y="318293"/>
            <a:ext cx="5016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9" descr="petit triangles_cya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3550"/>
            <a:ext cx="4333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0" descr="petit triangles_gri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5746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petit triangles_noir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4625"/>
            <a:ext cx="4333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petit triangles_ver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768">
            <a:off x="5094288" y="196850"/>
            <a:ext cx="4333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petit triangles_bleuULR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8755">
            <a:off x="7847012" y="360363"/>
            <a:ext cx="1492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1691680" y="6093296"/>
            <a:ext cx="4409974" cy="288031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fld id="{3FBE43DD-C844-4214-AC98-9C8D4D7D1560}" type="datetime2">
              <a:rPr lang="fr-FR" smtClean="0"/>
              <a:t>mercredi 19 octobre 2016</a:t>
            </a:fld>
            <a:endParaRPr lang="fr-FR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 rot="20073529">
            <a:off x="159590" y="2405901"/>
            <a:ext cx="8424291" cy="9612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baseline="0">
                <a:solidFill>
                  <a:srgbClr val="2372B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 rot="20073529">
            <a:off x="547037" y="3317609"/>
            <a:ext cx="8424291" cy="86409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rgbClr val="00B0E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738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11560" y="404664"/>
            <a:ext cx="7992888" cy="82041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000" b="1"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1560" y="1628800"/>
            <a:ext cx="3816424" cy="3932238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b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381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Open Sans" panose="020B0606030504020204" pitchFamily="34" charset="0"/>
              <a:buChar char="&gt;"/>
              <a:defRPr sz="1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30238" indent="-180975">
              <a:spcBef>
                <a:spcPts val="0"/>
              </a:spcBef>
              <a:buFont typeface="Calibri" panose="020F0502020204030204" pitchFamily="34" charset="0"/>
              <a:buNone/>
              <a:defRPr sz="1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Sous-titre  1</a:t>
            </a:r>
          </a:p>
          <a:p>
            <a:pPr lvl="1"/>
            <a:r>
              <a:rPr lang="fr-FR" dirty="0" smtClean="0"/>
              <a:t>Sous-titre  2</a:t>
            </a:r>
          </a:p>
        </p:txBody>
      </p:sp>
      <p:sp>
        <p:nvSpPr>
          <p:cNvPr id="4" name="Espace réservé du texte 22"/>
          <p:cNvSpPr>
            <a:spLocks noGrp="1"/>
          </p:cNvSpPr>
          <p:nvPr>
            <p:ph type="body" sz="quarter" idx="16"/>
          </p:nvPr>
        </p:nvSpPr>
        <p:spPr>
          <a:xfrm>
            <a:off x="4644008" y="1628800"/>
            <a:ext cx="3816424" cy="3932238"/>
          </a:xfrm>
          <a:prstGeom prst="rect">
            <a:avLst/>
          </a:prstGeom>
        </p:spPr>
        <p:txBody>
          <a:bodyPr/>
          <a:lstStyle>
            <a:lvl1pPr marL="266700" indent="-266700">
              <a:spcBef>
                <a:spcPts val="0"/>
              </a:spcBef>
              <a:buFontTx/>
              <a:buBlip>
                <a:blip r:embed="rId2"/>
              </a:buBlip>
              <a:defRPr lang="fr-FR" sz="1500" b="0" kern="120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66700" indent="-180975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&gt;"/>
              <a:defRPr lang="fr-FR" sz="1200" kern="120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spcBef>
                <a:spcPts val="1000"/>
              </a:spcBef>
              <a:buFont typeface="Calibri" panose="020F0502020204030204" pitchFamily="34" charset="0"/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/>
            </a:lvl4pPr>
          </a:lstStyle>
          <a:p>
            <a:pPr marL="266700" lvl="0" indent="-2667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dirty="0" smtClean="0"/>
              <a:t>Modifiez les styles du texte du masque</a:t>
            </a:r>
          </a:p>
          <a:p>
            <a:pPr marL="438150" lvl="1" indent="-17145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fr-FR" dirty="0" smtClean="0"/>
              <a:t>Sous-titre 1</a:t>
            </a:r>
          </a:p>
          <a:p>
            <a:pPr marL="438150" lvl="1" indent="-17145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Open Sans" panose="020B0606030504020204" pitchFamily="34" charset="0"/>
              <a:buChar char="&gt;"/>
            </a:pPr>
            <a:r>
              <a:rPr lang="fr-FR" dirty="0" smtClean="0"/>
              <a:t>Sous-titre 2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124200" y="6592267"/>
            <a:ext cx="2895600" cy="36512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fr-FR" sz="800" b="1" kern="1200" dirty="0">
                <a:solidFill>
                  <a:srgbClr val="1917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>
          <a:xfrm>
            <a:off x="467544" y="6592267"/>
            <a:ext cx="785542" cy="365125"/>
          </a:xfrm>
        </p:spPr>
        <p:txBody>
          <a:bodyPr/>
          <a:lstStyle>
            <a:lvl1pPr>
              <a:defRPr sz="800" b="1">
                <a:solidFill>
                  <a:srgbClr val="1917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C75CC7-ACBD-44F0-BC7F-1322C2AC1A52}" type="datetime1">
              <a:rPr lang="fr-FR" smtClean="0"/>
              <a:t>07/01/2019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9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924944"/>
            <a:ext cx="7128792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Aft>
                <a:spcPts val="600"/>
              </a:spcAft>
              <a:defRPr sz="3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3124200" y="6592267"/>
            <a:ext cx="2895600" cy="36512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fr-FR" sz="800" b="1" kern="1200" dirty="0">
                <a:solidFill>
                  <a:srgbClr val="1917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457200" y="6592267"/>
            <a:ext cx="2133600" cy="365125"/>
          </a:xfrm>
        </p:spPr>
        <p:txBody>
          <a:bodyPr/>
          <a:lstStyle>
            <a:lvl1pPr>
              <a:defRPr sz="800" b="1">
                <a:solidFill>
                  <a:srgbClr val="1917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16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36004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Aft>
                <a:spcPts val="600"/>
              </a:spcAft>
              <a:defRPr b="0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064896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30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11188" y="1556321"/>
            <a:ext cx="8065268" cy="3672879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b="0" baseline="0">
                <a:solidFill>
                  <a:srgbClr val="2372B9"/>
                </a:solidFill>
                <a:latin typeface="+mn-lt"/>
              </a:defRPr>
            </a:lvl1pPr>
            <a:lvl2pPr marL="623888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&gt;"/>
              <a:defRPr b="0">
                <a:solidFill>
                  <a:schemeClr val="tx1"/>
                </a:solidFill>
                <a:latin typeface="+mn-lt"/>
              </a:defRPr>
            </a:lvl2pPr>
            <a:lvl3pPr marL="896938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–"/>
              <a:defRPr b="0">
                <a:latin typeface="+mn-lt"/>
              </a:defRPr>
            </a:lvl3pPr>
            <a:lvl4pPr marL="1371600" indent="0">
              <a:buNone/>
              <a:defRPr sz="1200" b="1">
                <a:latin typeface="+mj-lt"/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>
          <a:xfrm>
            <a:off x="457200" y="6592267"/>
            <a:ext cx="2133600" cy="365125"/>
          </a:xfrm>
        </p:spPr>
        <p:txBody>
          <a:bodyPr/>
          <a:lstStyle>
            <a:lvl1pPr>
              <a:defRPr sz="800" b="1">
                <a:solidFill>
                  <a:srgbClr val="19171B"/>
                </a:solidFill>
                <a:latin typeface="+mn-lt"/>
              </a:defRPr>
            </a:lvl1pPr>
          </a:lstStyle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>
          <a:xfrm>
            <a:off x="3124200" y="6592267"/>
            <a:ext cx="2895600" cy="365125"/>
          </a:xfrm>
        </p:spPr>
        <p:txBody>
          <a:bodyPr/>
          <a:lstStyle>
            <a:lvl1pPr>
              <a:defRPr sz="800" b="1">
                <a:solidFill>
                  <a:srgbClr val="19171B"/>
                </a:solidFill>
                <a:latin typeface="+mn-lt"/>
              </a:defRPr>
            </a:lvl1pPr>
          </a:lstStyle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0" y="6491288"/>
            <a:ext cx="683568" cy="366712"/>
          </a:xfrm>
        </p:spPr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9132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36004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lang="fr-FR" sz="2500" b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064896" cy="50405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fr-FR" altLang="fr-FR" sz="3000" b="1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860106" y="1552625"/>
            <a:ext cx="3816350" cy="4252639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00" baseline="0"/>
            </a:lvl1pPr>
          </a:lstStyle>
          <a:p>
            <a:pPr lvl="0"/>
            <a:r>
              <a:rPr lang="fr-FR" altLang="fr-FR" noProof="0" dirty="0" smtClean="0"/>
              <a:t>Cliquez sur l'icône pour ajouter une image</a:t>
            </a:r>
            <a:endParaRPr lang="fr-FR" altLang="fr-FR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611560" y="1552575"/>
            <a:ext cx="3888432" cy="4252913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just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lang="fr-FR" altLang="fr-FR" sz="2000" b="0" baseline="0" dirty="0" smtClean="0">
                <a:solidFill>
                  <a:srgbClr val="2372B9"/>
                </a:solidFill>
                <a:latin typeface="+mn-lt"/>
                <a:ea typeface="+mn-ea"/>
                <a:cs typeface="+mn-cs"/>
              </a:defRPr>
            </a:lvl1pPr>
            <a:lvl2pPr marL="646113" indent="-285750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&gt;"/>
              <a:defRPr lang="fr-FR" altLang="fr-FR" sz="1600" b="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909638" indent="-285750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–"/>
              <a:defRPr lang="fr-FR" altLang="fr-FR" sz="1400" b="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marL="360000" lvl="0" indent="-3600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dirty="0" smtClean="0"/>
              <a:t>Modifiez les styles du texte du masque</a:t>
            </a:r>
          </a:p>
          <a:p>
            <a:pPr marL="623888" lvl="1" indent="-26352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&gt;"/>
            </a:pPr>
            <a:r>
              <a:rPr lang="fr-FR" dirty="0" smtClean="0"/>
              <a:t>Deuxième niveau</a:t>
            </a:r>
          </a:p>
          <a:p>
            <a:pPr marL="896938" lvl="2" indent="-27305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–"/>
            </a:pPr>
            <a:r>
              <a:rPr lang="fr-FR" dirty="0" smtClean="0"/>
              <a:t>Troisième niveau 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0"/>
          </p:nvPr>
        </p:nvSpPr>
        <p:spPr>
          <a:xfrm>
            <a:off x="457200" y="6592267"/>
            <a:ext cx="2133600" cy="365125"/>
          </a:xfrm>
        </p:spPr>
        <p:txBody>
          <a:bodyPr/>
          <a:lstStyle>
            <a:lvl1pPr>
              <a:defRPr lang="fr-FR" sz="800" b="1" kern="1200" smtClean="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fld id="{AABAED9D-9EE2-4BC3-8089-00C074E35EFD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21"/>
          </p:nvPr>
        </p:nvSpPr>
        <p:spPr>
          <a:xfrm>
            <a:off x="3124200" y="6592267"/>
            <a:ext cx="2895600" cy="365125"/>
          </a:xfrm>
        </p:spPr>
        <p:txBody>
          <a:bodyPr/>
          <a:lstStyle>
            <a:lvl1pPr>
              <a:defRPr lang="fr-FR" sz="800" b="1" kern="1200" dirty="0" smtClean="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22"/>
          </p:nvPr>
        </p:nvSpPr>
        <p:spPr>
          <a:xfrm>
            <a:off x="0" y="6491288"/>
            <a:ext cx="395536" cy="366712"/>
          </a:xfrm>
        </p:spPr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8669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 texte + Blo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36004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lang="fr-FR" sz="2500" b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064896" cy="50405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fr-FR" altLang="fr-FR" sz="3000" b="1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>
          <a:xfrm>
            <a:off x="611560" y="1552575"/>
            <a:ext cx="3888432" cy="4252913"/>
          </a:xfrm>
          <a:prstGeom prst="rect">
            <a:avLst/>
          </a:prstGeom>
        </p:spPr>
        <p:txBody>
          <a:bodyPr/>
          <a:lstStyle>
            <a:lvl1pPr marL="360000" indent="-360000" algn="just">
              <a:lnSpc>
                <a:spcPct val="100000"/>
              </a:lnSpc>
              <a:spcBef>
                <a:spcPts val="0"/>
              </a:spcBef>
              <a:buFontTx/>
              <a:buBlip>
                <a:blip r:embed="rId2"/>
              </a:buBlip>
              <a:defRPr lang="fr-FR" altLang="fr-FR" sz="2000" b="0" baseline="0" dirty="0" smtClean="0">
                <a:solidFill>
                  <a:srgbClr val="2372B9"/>
                </a:solidFill>
                <a:latin typeface="+mn-lt"/>
                <a:ea typeface="+mn-ea"/>
                <a:cs typeface="+mn-cs"/>
              </a:defRPr>
            </a:lvl1pPr>
            <a:lvl2pPr marL="646113" indent="-285750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&gt;"/>
              <a:defRPr lang="fr-FR" altLang="fr-FR" sz="1600" b="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909638" indent="-285750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–"/>
              <a:defRPr lang="fr-FR" altLang="fr-FR" sz="1400" b="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>
              <a:buNone/>
              <a:defRPr sz="1100">
                <a:latin typeface="+mn-lt"/>
              </a:defRPr>
            </a:lvl4pPr>
            <a:lvl5pPr marL="1828800" indent="0">
              <a:buNone/>
              <a:defRPr sz="1100">
                <a:latin typeface="+mn-lt"/>
              </a:defRPr>
            </a:lvl5pPr>
          </a:lstStyle>
          <a:p>
            <a:pPr marL="360000" lvl="0" indent="-3600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fr-FR" dirty="0" smtClean="0"/>
              <a:t>Modifiez les styles du texte du masque</a:t>
            </a:r>
          </a:p>
          <a:p>
            <a:pPr marL="623888" lvl="1" indent="-26352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&gt;"/>
            </a:pPr>
            <a:r>
              <a:rPr lang="fr-FR" dirty="0" smtClean="0"/>
              <a:t>Deuxième niveau</a:t>
            </a:r>
          </a:p>
          <a:p>
            <a:pPr marL="896938" lvl="2" indent="-27305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–"/>
            </a:pPr>
            <a:r>
              <a:rPr lang="fr-FR" dirty="0" smtClean="0"/>
              <a:t>Troisième niveau</a:t>
            </a:r>
          </a:p>
        </p:txBody>
      </p:sp>
      <p:sp>
        <p:nvSpPr>
          <p:cNvPr id="12" name="Espace réservé du graphique 11"/>
          <p:cNvSpPr>
            <a:spLocks noGrp="1"/>
          </p:cNvSpPr>
          <p:nvPr>
            <p:ph type="chart" sz="quarter" idx="17"/>
          </p:nvPr>
        </p:nvSpPr>
        <p:spPr>
          <a:xfrm>
            <a:off x="4787081" y="1552575"/>
            <a:ext cx="3889375" cy="4252913"/>
          </a:xfrm>
          <a:prstGeom prst="round2DiagRect">
            <a:avLst/>
          </a:prstGeom>
          <a:solidFill>
            <a:srgbClr val="D4ECF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 b="0" i="0" baseline="0">
                <a:solidFill>
                  <a:srgbClr val="00B0EB"/>
                </a:solidFill>
              </a:defRPr>
            </a:lvl1pPr>
          </a:lstStyle>
          <a:p>
            <a:pPr lvl="0"/>
            <a:r>
              <a:rPr lang="fr-FR" altLang="fr-FR" noProof="0" smtClean="0"/>
              <a:t>Cliquez sur l'icône pour ajouter un graphique</a:t>
            </a:r>
            <a:endParaRPr lang="fr-FR" altLang="fr-FR" noProof="0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4786313" y="1628800"/>
            <a:ext cx="3889375" cy="6525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200" b="0">
                <a:latin typeface="+mn-lt"/>
              </a:defRPr>
            </a:lvl2pPr>
            <a:lvl3pPr marL="914400" indent="0">
              <a:buNone/>
              <a:defRPr sz="1200" b="0">
                <a:latin typeface="+mn-lt"/>
              </a:defRPr>
            </a:lvl3pPr>
            <a:lvl4pPr marL="1371600" indent="0">
              <a:buNone/>
              <a:defRPr sz="1200" b="0">
                <a:latin typeface="+mn-lt"/>
              </a:defRPr>
            </a:lvl4pPr>
            <a:lvl5pPr marL="1828800" indent="0">
              <a:buNone/>
              <a:defRPr sz="1200" b="0"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4786313" y="2636838"/>
            <a:ext cx="3889375" cy="316865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500" b="0">
                <a:latin typeface="+mn-lt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4"/>
          </p:nvPr>
        </p:nvSpPr>
        <p:spPr>
          <a:xfrm>
            <a:off x="5164206" y="5214217"/>
            <a:ext cx="3133588" cy="3944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500" baseline="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5"/>
          </p:nvPr>
        </p:nvSpPr>
        <p:spPr>
          <a:xfrm>
            <a:off x="457200" y="6592267"/>
            <a:ext cx="2133600" cy="365125"/>
          </a:xfrm>
        </p:spPr>
        <p:txBody>
          <a:bodyPr/>
          <a:lstStyle>
            <a:lvl1pPr>
              <a:defRPr sz="800" b="1">
                <a:solidFill>
                  <a:srgbClr val="19171B"/>
                </a:solidFill>
                <a:latin typeface="+mn-lt"/>
              </a:defRPr>
            </a:lvl1pPr>
          </a:lstStyle>
          <a:p>
            <a:fld id="{5A962E5A-ECD8-4673-97CE-AC000CFF8909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26"/>
          </p:nvPr>
        </p:nvSpPr>
        <p:spPr>
          <a:xfrm>
            <a:off x="3124200" y="6592267"/>
            <a:ext cx="2895600" cy="365125"/>
          </a:xfrm>
        </p:spPr>
        <p:txBody>
          <a:bodyPr/>
          <a:lstStyle>
            <a:lvl1pPr>
              <a:defRPr sz="800" b="1">
                <a:solidFill>
                  <a:srgbClr val="19171B"/>
                </a:solidFill>
                <a:latin typeface="+mn-lt"/>
              </a:defRPr>
            </a:lvl1pPr>
          </a:lstStyle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7"/>
          </p:nvPr>
        </p:nvSpPr>
        <p:spPr>
          <a:xfrm>
            <a:off x="0" y="6491288"/>
            <a:ext cx="467544" cy="366712"/>
          </a:xfrm>
        </p:spPr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7554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11560" y="698304"/>
            <a:ext cx="8064896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latin typeface="Ubuntu" panose="020B0504030602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11560" y="332657"/>
            <a:ext cx="8064896" cy="36004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500">
                <a:latin typeface="Ubuntu" panose="020B0504030602030204" pitchFamily="34" charset="0"/>
              </a:defRPr>
            </a:lvl1pPr>
            <a:lvl2pPr marL="457200" indent="0">
              <a:buNone/>
              <a:defRPr sz="2000">
                <a:latin typeface="Ubuntu" panose="020B0504030602030204" pitchFamily="34" charset="0"/>
              </a:defRPr>
            </a:lvl2pPr>
            <a:lvl3pPr marL="914400" indent="0">
              <a:buNone/>
              <a:defRPr sz="2000">
                <a:latin typeface="Ubuntu" panose="020B0504030602030204" pitchFamily="34" charset="0"/>
              </a:defRPr>
            </a:lvl3pPr>
            <a:lvl4pPr marL="1371600" indent="0">
              <a:buNone/>
              <a:defRPr sz="2000">
                <a:latin typeface="Ubuntu" panose="020B0504030602030204" pitchFamily="34" charset="0"/>
              </a:defRPr>
            </a:lvl4pPr>
            <a:lvl5pPr marL="1828800" indent="0">
              <a:buNone/>
              <a:defRPr sz="2000">
                <a:latin typeface="Ubuntu" panose="020B0504030602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611188" y="1844824"/>
            <a:ext cx="8065268" cy="3960440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3"/>
          </p:nvPr>
        </p:nvSpPr>
        <p:spPr>
          <a:xfrm>
            <a:off x="0" y="6492875"/>
            <a:ext cx="467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06178-C517-4CE1-9A9B-F7D232CE69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3124200" y="6592267"/>
            <a:ext cx="2895600" cy="365125"/>
          </a:xfrm>
        </p:spPr>
        <p:txBody>
          <a:bodyPr/>
          <a:lstStyle>
            <a:lvl1pPr>
              <a:defRPr sz="800" b="1">
                <a:solidFill>
                  <a:srgbClr val="1917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>
          <a:xfrm>
            <a:off x="457200" y="6592267"/>
            <a:ext cx="2133600" cy="365125"/>
          </a:xfrm>
        </p:spPr>
        <p:txBody>
          <a:bodyPr/>
          <a:lstStyle>
            <a:lvl1pPr>
              <a:defRPr sz="800" b="1">
                <a:solidFill>
                  <a:srgbClr val="1917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F6D1D89-72AE-4A3C-8AA7-24B451676E33}" type="datetime1">
              <a:rPr lang="fr-FR" smtClean="0"/>
              <a:t>07/01/2019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8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844824"/>
            <a:ext cx="8075612" cy="1584176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980728"/>
            <a:ext cx="8075612" cy="57606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500" b="1">
                <a:latin typeface="Ubuntu" panose="020B0504030602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848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77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theme" Target="../theme/theme4.xml"/><Relationship Id="rId9" Type="http://schemas.openxmlformats.org/officeDocument/2006/relationships/image" Target="../media/image1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/>
        </p:nvSpPr>
        <p:spPr bwMode="auto">
          <a:xfrm>
            <a:off x="250825" y="188913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000" dirty="0" smtClean="0">
                <a:solidFill>
                  <a:srgbClr val="2372B9"/>
                </a:solidFill>
                <a:latin typeface="Ubuntu" pitchFamily="34" charset="0"/>
              </a:rPr>
              <a:t>Université de</a:t>
            </a:r>
            <a:r>
              <a:rPr lang="fr-FR" altLang="fr-FR" sz="2000" b="1" dirty="0" smtClean="0">
                <a:solidFill>
                  <a:srgbClr val="2372B9"/>
                </a:solidFill>
                <a:latin typeface="Ubuntu" pitchFamily="34" charset="0"/>
              </a:rPr>
              <a:t> La</a:t>
            </a:r>
            <a:r>
              <a:rPr lang="fr-FR" altLang="fr-FR" sz="2000" b="1" dirty="0" smtClean="0">
                <a:solidFill>
                  <a:schemeClr val="bg1"/>
                </a:solidFill>
                <a:latin typeface="Ubuntu" pitchFamily="34" charset="0"/>
              </a:rPr>
              <a:t> </a:t>
            </a:r>
            <a:r>
              <a:rPr lang="fr-FR" altLang="fr-FR" sz="2000" b="1" dirty="0" smtClean="0">
                <a:solidFill>
                  <a:srgbClr val="2372B9"/>
                </a:solidFill>
                <a:latin typeface="Ubuntu" pitchFamily="34" charset="0"/>
              </a:rPr>
              <a:t>Rochelle</a:t>
            </a:r>
          </a:p>
        </p:txBody>
      </p:sp>
      <p:pic>
        <p:nvPicPr>
          <p:cNvPr id="1027" name="Picture 53" descr="LOGO UL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928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470150"/>
            <a:ext cx="91503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201863"/>
            <a:ext cx="86677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untu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untu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untu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untu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untu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untu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untu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untu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5" descr="Traits bas d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092825"/>
            <a:ext cx="9144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6" descr="LOGO UL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928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27955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7C565-5FC5-406A-8506-35B2EEF6E0C3}" type="slidenum">
              <a:rPr kumimoji="0" lang="fr-FR" altLang="fr-FR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34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34" charset="0"/>
              <a:ea typeface="+mn-ea"/>
              <a:cs typeface="Arial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Accueil des nouveaux arrivants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0331-B145-458B-BD97-976E5A854E8E}" type="datetime1">
              <a:rPr lang="fr-FR" smtClean="0"/>
              <a:t>07/01/2019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Ubuntu" panose="020B0504030602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Ubuntu" panose="020B0504030602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Ubuntu" panose="020B0504030602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Ubuntu" panose="020B05040306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Ubuntu" panose="020B0504030602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Ubuntu" panose="020B0504030602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Ubuntu" panose="020B0504030602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Ubuntu" panose="020B05040306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45021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e 8"/>
          <p:cNvGrpSpPr>
            <a:grpSpLocks/>
          </p:cNvGrpSpPr>
          <p:nvPr/>
        </p:nvGrpSpPr>
        <p:grpSpPr bwMode="auto">
          <a:xfrm>
            <a:off x="-107950" y="6092825"/>
            <a:ext cx="9144000" cy="649288"/>
            <a:chOff x="-107950" y="6092825"/>
            <a:chExt cx="9144000" cy="649288"/>
          </a:xfrm>
        </p:grpSpPr>
        <p:pic>
          <p:nvPicPr>
            <p:cNvPr id="3076" name="Picture 35" descr="Traits bas de page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950" y="6092825"/>
              <a:ext cx="91440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36" descr="LOGO ULR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6092825"/>
              <a:ext cx="649288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7C565-5FC5-406A-8506-35B2EEF6E0C3}" type="slidenum">
              <a:rPr kumimoji="0" lang="fr-FR" altLang="fr-FR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34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fr-FR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34" charset="0"/>
              <a:ea typeface="+mn-ea"/>
              <a:cs typeface="Arial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Accueil des nouveaux arrivants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0874-93D9-467A-968A-A900A5132991}" type="datetime1">
              <a:rPr lang="fr-FR" smtClean="0"/>
              <a:t>07/01/2019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untu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untu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untu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untu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untu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untu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untu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buntu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5" descr="Traits bas de p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092825"/>
            <a:ext cx="9144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6" descr="LOGO U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928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0" y="649128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b="1">
                <a:latin typeface="Open Sans" pitchFamily="34" charset="0"/>
              </a:defRPr>
            </a:lvl1pPr>
          </a:lstStyle>
          <a:p>
            <a:pPr>
              <a:defRPr/>
            </a:pPr>
            <a:fld id="{9DA7C565-5FC5-406A-8506-35B2EEF6E0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410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4479-F909-4AEE-AC65-5E6634D5F563}" type="datetime1">
              <a:rPr lang="fr-FR" smtClean="0"/>
              <a:t>07/01/2019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5" r:id="rId2"/>
    <p:sldLayoutId id="214748394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Ubuntu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Ubuntu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Ubuntu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Ubuntu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Ubuntu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Ubuntu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Ubuntu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Ubuntu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8"/>
        </a:buBlip>
        <a:defRPr lang="fr-FR" altLang="fr-FR"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9"/>
        </a:buBlip>
        <a:defRPr lang="fr-FR" altLang="fr-FR" sz="1600" b="1">
          <a:solidFill>
            <a:srgbClr val="2372B9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Ubuntu" pitchFamily="34" charset="0"/>
        <a:buChar char="&gt;"/>
        <a:defRPr lang="fr-FR" altLang="fr-FR"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j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5" descr="Traits bas d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092825"/>
            <a:ext cx="9144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6" descr="LOGO UL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928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b="1">
                <a:latin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fld id="{C4F53CC5-7BE3-4681-892A-D2D0A521F8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Accueil des nouveaux arrivants</a:t>
            </a: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1988-7CF9-431D-A414-C071ECECE3D7}" type="datetime1">
              <a:rPr lang="fr-FR" smtClean="0"/>
              <a:t>07/01/2019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692275" y="333375"/>
            <a:ext cx="575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800" smtClean="0">
                <a:solidFill>
                  <a:srgbClr val="2372B9"/>
                </a:solidFill>
                <a:latin typeface="Ubuntu" pitchFamily="34" charset="0"/>
              </a:rPr>
              <a:t>Université de</a:t>
            </a:r>
            <a:r>
              <a:rPr lang="fr-FR" altLang="fr-FR" sz="2800" b="1" smtClean="0">
                <a:solidFill>
                  <a:srgbClr val="2372B9"/>
                </a:solidFill>
                <a:latin typeface="Ubuntu" pitchFamily="34" charset="0"/>
              </a:rPr>
              <a:t> La Rochelle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1692275" y="5851525"/>
            <a:ext cx="57594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200" dirty="0" smtClean="0">
                <a:latin typeface="Ubuntu" pitchFamily="34" charset="0"/>
              </a:rPr>
              <a:t>L’Université nouvelle génération</a:t>
            </a:r>
          </a:p>
          <a:p>
            <a:pPr algn="ctr" eaLnBrk="1" hangingPunct="1">
              <a:spcBef>
                <a:spcPts val="500"/>
              </a:spcBef>
              <a:defRPr/>
            </a:pPr>
            <a:r>
              <a:rPr lang="fr-FR" altLang="fr-FR" sz="1400" dirty="0" smtClean="0">
                <a:solidFill>
                  <a:srgbClr val="2372B9"/>
                </a:solidFill>
                <a:latin typeface="Ubuntu" pitchFamily="34" charset="0"/>
              </a:rPr>
              <a:t>www.univ-larochelle.fr</a:t>
            </a:r>
          </a:p>
        </p:txBody>
      </p:sp>
      <p:pic>
        <p:nvPicPr>
          <p:cNvPr id="6148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22650"/>
            <a:ext cx="4464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1692275" y="817563"/>
            <a:ext cx="5759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800" dirty="0" smtClean="0">
                <a:solidFill>
                  <a:srgbClr val="2372B9"/>
                </a:solidFill>
                <a:latin typeface="Ubuntu" pitchFamily="34" charset="0"/>
              </a:rPr>
              <a:t>Université de</a:t>
            </a:r>
            <a:r>
              <a:rPr lang="fr-FR" altLang="fr-FR" sz="2800" b="1" dirty="0" smtClean="0">
                <a:solidFill>
                  <a:srgbClr val="2372B9"/>
                </a:solidFill>
                <a:latin typeface="Ubuntu" pitchFamily="34" charset="0"/>
              </a:rPr>
              <a:t> La Rochelle</a:t>
            </a: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1692275" y="5122863"/>
            <a:ext cx="57594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200" dirty="0" smtClean="0">
                <a:latin typeface="Ubuntu" pitchFamily="34" charset="0"/>
              </a:rPr>
              <a:t>L’Université nouvelle génération</a:t>
            </a:r>
          </a:p>
          <a:p>
            <a:pPr algn="ctr" eaLnBrk="1" hangingPunct="1">
              <a:spcBef>
                <a:spcPts val="4000"/>
              </a:spcBef>
              <a:defRPr/>
            </a:pPr>
            <a:r>
              <a:rPr lang="fr-FR" altLang="fr-FR" sz="1400" dirty="0" smtClean="0">
                <a:latin typeface="Ubuntu" pitchFamily="34" charset="0"/>
              </a:rPr>
              <a:t>23 avenue Albert Einstein - BP 33060 - 17031 La Rochelle</a:t>
            </a:r>
          </a:p>
          <a:p>
            <a:pPr algn="ctr" eaLnBrk="1" hangingPunct="1">
              <a:spcBef>
                <a:spcPts val="500"/>
              </a:spcBef>
              <a:defRPr/>
            </a:pPr>
            <a:r>
              <a:rPr lang="fr-FR" altLang="fr-FR" sz="1400" dirty="0" smtClean="0">
                <a:solidFill>
                  <a:srgbClr val="2372B9"/>
                </a:solidFill>
                <a:latin typeface="Ubuntu" pitchFamily="34" charset="0"/>
              </a:rPr>
              <a:t>www.univ-larochelle.fr</a:t>
            </a:r>
          </a:p>
        </p:txBody>
      </p:sp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250825" y="1557338"/>
            <a:ext cx="849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000" smtClean="0">
                <a:latin typeface="Ubuntu" pitchFamily="34" charset="0"/>
              </a:rPr>
              <a:t> </a:t>
            </a:r>
          </a:p>
        </p:txBody>
      </p:sp>
      <p:pic>
        <p:nvPicPr>
          <p:cNvPr id="7173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535113"/>
            <a:ext cx="67341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8.jpeg"/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12" Type="http://schemas.openxmlformats.org/officeDocument/2006/relationships/image" Target="../media/image4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gif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50.wm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5" Type="http://schemas.openxmlformats.org/officeDocument/2006/relationships/image" Target="../media/image19.pn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19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1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64.jpeg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19.png"/><Relationship Id="rId4" Type="http://schemas.openxmlformats.org/officeDocument/2006/relationships/image" Target="../media/image78.jpeg"/><Relationship Id="rId9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0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0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692275" y="6092825"/>
            <a:ext cx="4410075" cy="2889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 rot="20073529">
            <a:off x="-22269" y="2095264"/>
            <a:ext cx="8423275" cy="962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dirty="0" smtClean="0">
                <a:latin typeface="Ubuntu" panose="020B0504030602030204" pitchFamily="34" charset="0"/>
              </a:rPr>
              <a:t>New Staff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 rot="20073529">
            <a:off x="404621" y="2837888"/>
            <a:ext cx="8424862" cy="11490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dirty="0" err="1" smtClean="0">
                <a:latin typeface="Ubuntu" panose="020B0504030602030204" pitchFamily="34" charset="0"/>
              </a:rPr>
              <a:t>Health</a:t>
            </a:r>
            <a:r>
              <a:rPr lang="fr-FR" altLang="fr-FR" dirty="0" smtClean="0">
                <a:latin typeface="Ubuntu" panose="020B0504030602030204" pitchFamily="34" charset="0"/>
              </a:rPr>
              <a:t> &amp; </a:t>
            </a:r>
            <a:r>
              <a:rPr lang="fr-FR" altLang="fr-FR" dirty="0" err="1" smtClean="0">
                <a:latin typeface="Ubuntu" panose="020B0504030602030204" pitchFamily="34" charset="0"/>
              </a:rPr>
              <a:t>Safety</a:t>
            </a:r>
            <a:r>
              <a:rPr lang="fr-FR" altLang="fr-FR" dirty="0" smtClean="0">
                <a:latin typeface="Ubuntu" panose="020B0504030602030204" pitchFamily="34" charset="0"/>
              </a:rPr>
              <a:t> Induction training</a:t>
            </a:r>
          </a:p>
          <a:p>
            <a:pPr>
              <a:lnSpc>
                <a:spcPct val="100000"/>
              </a:lnSpc>
            </a:pPr>
            <a:endParaRPr lang="fr-FR" altLang="fr-FR" dirty="0" smtClean="0">
              <a:latin typeface="Ubuntu" panose="020B0504030602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altLang="fr-FR" dirty="0" smtClean="0">
                <a:latin typeface="Ubuntu" panose="020B0504030602030204" pitchFamily="34" charset="0"/>
              </a:rPr>
              <a:t>–</a:t>
            </a:r>
            <a:r>
              <a:rPr lang="fr-FR" altLang="fr-FR" i="1" dirty="0" err="1" smtClean="0">
                <a:latin typeface="Ubuntu" panose="020B0504030602030204" pitchFamily="34" charset="0"/>
              </a:rPr>
              <a:t>LaSIE</a:t>
            </a:r>
            <a:r>
              <a:rPr lang="fr-FR" altLang="fr-FR" i="1" dirty="0" smtClean="0">
                <a:latin typeface="Ubuntu" panose="020B0504030602030204" pitchFamily="34" charset="0"/>
              </a:rPr>
              <a:t> – UMR CNRS 7356</a:t>
            </a:r>
            <a:endParaRPr lang="fr-FR" altLang="fr-FR" i="1" dirty="0">
              <a:latin typeface="Ubuntu" panose="020B0504030602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308304" y="727316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UT </a:t>
            </a:r>
            <a:r>
              <a:rPr lang="fr-FR" altLang="fr-FR" dirty="0" smtClean="0">
                <a:latin typeface="Ubuntu" panose="020B0504030602030204" pitchFamily="34" charset="0"/>
              </a:rPr>
              <a:t>and </a:t>
            </a:r>
            <a:r>
              <a:rPr lang="fr-FR" altLang="fr-FR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actors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The Unit Manager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307077"/>
            <a:ext cx="8065268" cy="45701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dirty="0" err="1" smtClean="0">
                <a:solidFill>
                  <a:srgbClr val="0070C0"/>
                </a:solidFill>
              </a:rPr>
              <a:t>Integrates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prevention</a:t>
            </a:r>
            <a:r>
              <a:rPr lang="fr-FR" altLang="fr-FR" dirty="0" smtClean="0">
                <a:solidFill>
                  <a:srgbClr val="0070C0"/>
                </a:solidFill>
              </a:rPr>
              <a:t> at all stages of </a:t>
            </a:r>
            <a:r>
              <a:rPr lang="fr-FR" altLang="fr-FR" dirty="0" err="1" smtClean="0">
                <a:solidFill>
                  <a:srgbClr val="0070C0"/>
                </a:solidFill>
              </a:rPr>
              <a:t>activities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under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his</a:t>
            </a:r>
            <a:r>
              <a:rPr lang="fr-FR" altLang="fr-FR" dirty="0" smtClean="0">
                <a:solidFill>
                  <a:srgbClr val="0070C0"/>
                </a:solidFill>
              </a:rPr>
              <a:t>/</a:t>
            </a:r>
            <a:r>
              <a:rPr lang="fr-FR" altLang="fr-FR" dirty="0" err="1" smtClean="0">
                <a:solidFill>
                  <a:srgbClr val="0070C0"/>
                </a:solidFill>
              </a:rPr>
              <a:t>her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responsibility</a:t>
            </a:r>
            <a:endParaRPr lang="fr-FR" altLang="fr-FR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fr-FR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dirty="0" err="1" smtClean="0">
                <a:solidFill>
                  <a:srgbClr val="0070C0"/>
                </a:solidFill>
              </a:rPr>
              <a:t>Enforces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statutory</a:t>
            </a:r>
            <a:r>
              <a:rPr lang="fr-FR" altLang="fr-FR" dirty="0" smtClean="0">
                <a:solidFill>
                  <a:srgbClr val="0070C0"/>
                </a:solidFill>
              </a:rPr>
              <a:t> obligations the </a:t>
            </a:r>
            <a:r>
              <a:rPr lang="fr-FR" altLang="fr-FR" dirty="0" err="1" smtClean="0">
                <a:solidFill>
                  <a:srgbClr val="0070C0"/>
                </a:solidFill>
              </a:rPr>
              <a:t>rules</a:t>
            </a:r>
            <a:r>
              <a:rPr lang="fr-FR" altLang="fr-FR" dirty="0">
                <a:solidFill>
                  <a:srgbClr val="0070C0"/>
                </a:solidFill>
              </a:rPr>
              <a:t> </a:t>
            </a:r>
            <a:r>
              <a:rPr lang="fr-FR" altLang="fr-FR" dirty="0" smtClean="0">
                <a:solidFill>
                  <a:srgbClr val="0070C0"/>
                </a:solidFill>
              </a:rPr>
              <a:t>and  </a:t>
            </a:r>
            <a:r>
              <a:rPr lang="fr-FR" altLang="fr-FR" dirty="0" err="1" smtClean="0">
                <a:solidFill>
                  <a:srgbClr val="0070C0"/>
                </a:solidFill>
              </a:rPr>
              <a:t>regulations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tobe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complied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with</a:t>
            </a:r>
            <a:r>
              <a:rPr lang="fr-FR" altLang="fr-FR" dirty="0" smtClean="0">
                <a:solidFill>
                  <a:srgbClr val="0070C0"/>
                </a:solidFill>
              </a:rPr>
              <a:t> in the institution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dirty="0" smtClean="0">
                <a:solidFill>
                  <a:srgbClr val="0070C0"/>
                </a:solidFill>
              </a:rPr>
              <a:t>Appoints a local </a:t>
            </a:r>
            <a:r>
              <a:rPr lang="fr-FR" altLang="fr-FR" dirty="0" err="1" smtClean="0">
                <a:solidFill>
                  <a:srgbClr val="0070C0"/>
                </a:solidFill>
              </a:rPr>
              <a:t>safety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advisor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within</a:t>
            </a:r>
            <a:r>
              <a:rPr lang="fr-FR" altLang="fr-FR" dirty="0" smtClean="0">
                <a:solidFill>
                  <a:srgbClr val="0070C0"/>
                </a:solidFill>
              </a:rPr>
              <a:t> the unit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dirty="0" err="1" smtClean="0">
                <a:solidFill>
                  <a:srgbClr val="0070C0"/>
                </a:solidFill>
              </a:rPr>
              <a:t>Ensures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that</a:t>
            </a:r>
            <a:r>
              <a:rPr lang="fr-FR" altLang="fr-FR" dirty="0" smtClean="0">
                <a:solidFill>
                  <a:srgbClr val="0070C0"/>
                </a:solidFill>
              </a:rPr>
              <a:t> personnel </a:t>
            </a:r>
            <a:r>
              <a:rPr lang="fr-FR" altLang="fr-FR" dirty="0" err="1" smtClean="0">
                <a:solidFill>
                  <a:srgbClr val="0070C0"/>
                </a:solidFill>
              </a:rPr>
              <a:t>under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his</a:t>
            </a:r>
            <a:r>
              <a:rPr lang="fr-FR" altLang="fr-FR" dirty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autority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receive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appropriate</a:t>
            </a:r>
            <a:r>
              <a:rPr lang="fr-FR" altLang="fr-FR" dirty="0" smtClean="0">
                <a:solidFill>
                  <a:srgbClr val="0070C0"/>
                </a:solidFill>
              </a:rPr>
              <a:t> training in </a:t>
            </a:r>
            <a:r>
              <a:rPr lang="fr-FR" altLang="fr-FR" dirty="0" err="1" smtClean="0">
                <a:solidFill>
                  <a:srgbClr val="0070C0"/>
                </a:solidFill>
              </a:rPr>
              <a:t>health</a:t>
            </a:r>
            <a:r>
              <a:rPr lang="fr-FR" altLang="fr-FR" dirty="0" smtClean="0">
                <a:solidFill>
                  <a:srgbClr val="0070C0"/>
                </a:solidFill>
              </a:rPr>
              <a:t> and </a:t>
            </a:r>
            <a:r>
              <a:rPr lang="fr-FR" altLang="fr-FR" dirty="0" err="1" smtClean="0">
                <a:solidFill>
                  <a:srgbClr val="0070C0"/>
                </a:solidFill>
              </a:rPr>
              <a:t>safety</a:t>
            </a:r>
            <a:endParaRPr lang="fr-FR" altLang="fr-FR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fr-FR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dirty="0" err="1">
                <a:solidFill>
                  <a:srgbClr val="0070C0"/>
                </a:solidFill>
              </a:rPr>
              <a:t>Maintains</a:t>
            </a:r>
            <a:r>
              <a:rPr lang="fr-FR" altLang="fr-FR" dirty="0">
                <a:solidFill>
                  <a:srgbClr val="0070C0"/>
                </a:solidFill>
              </a:rPr>
              <a:t> </a:t>
            </a:r>
            <a:r>
              <a:rPr lang="fr-FR" altLang="fr-FR" dirty="0" err="1">
                <a:solidFill>
                  <a:srgbClr val="0070C0"/>
                </a:solidFill>
              </a:rPr>
              <a:t>facilities</a:t>
            </a:r>
            <a:r>
              <a:rPr lang="fr-FR" altLang="fr-FR" dirty="0">
                <a:solidFill>
                  <a:srgbClr val="0070C0"/>
                </a:solidFill>
              </a:rPr>
              <a:t> in </a:t>
            </a:r>
            <a:r>
              <a:rPr lang="fr-FR" altLang="fr-FR" dirty="0" smtClean="0">
                <a:solidFill>
                  <a:srgbClr val="0070C0"/>
                </a:solidFill>
              </a:rPr>
              <a:t>compliance</a:t>
            </a:r>
          </a:p>
          <a:p>
            <a:pPr>
              <a:lnSpc>
                <a:spcPct val="80000"/>
              </a:lnSpc>
            </a:pPr>
            <a:r>
              <a:rPr lang="fr-FR" altLang="fr-FR" dirty="0" err="1" smtClean="0">
                <a:solidFill>
                  <a:srgbClr val="0070C0"/>
                </a:solidFill>
              </a:rPr>
              <a:t>Ensures</a:t>
            </a:r>
            <a:r>
              <a:rPr lang="fr-FR" altLang="fr-FR" dirty="0" smtClean="0">
                <a:solidFill>
                  <a:srgbClr val="0070C0"/>
                </a:solidFill>
              </a:rPr>
              <a:t> good </a:t>
            </a:r>
            <a:r>
              <a:rPr lang="fr-FR" altLang="fr-FR" dirty="0" err="1" smtClean="0">
                <a:solidFill>
                  <a:srgbClr val="0070C0"/>
                </a:solidFill>
              </a:rPr>
              <a:t>professionnal</a:t>
            </a:r>
            <a:r>
              <a:rPr lang="fr-FR" altLang="fr-FR" dirty="0" smtClean="0">
                <a:solidFill>
                  <a:srgbClr val="0070C0"/>
                </a:solidFill>
              </a:rPr>
              <a:t> practice</a:t>
            </a:r>
            <a:endParaRPr lang="fr-FR" altLang="fr-FR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fr-FR" altLang="fr-FR" dirty="0" err="1" smtClean="0">
                <a:solidFill>
                  <a:srgbClr val="0070C0"/>
                </a:solidFill>
              </a:rPr>
              <a:t>Informs</a:t>
            </a:r>
            <a:r>
              <a:rPr lang="fr-FR" altLang="fr-FR" dirty="0" smtClean="0">
                <a:solidFill>
                  <a:srgbClr val="0070C0"/>
                </a:solidFill>
              </a:rPr>
              <a:t> the </a:t>
            </a:r>
            <a:r>
              <a:rPr lang="fr-FR" altLang="fr-FR" dirty="0" err="1" smtClean="0">
                <a:solidFill>
                  <a:srgbClr val="0070C0"/>
                </a:solidFill>
              </a:rPr>
              <a:t>dean</a:t>
            </a:r>
            <a:r>
              <a:rPr lang="fr-FR" altLang="fr-FR" dirty="0" smtClean="0">
                <a:solidFill>
                  <a:srgbClr val="0070C0"/>
                </a:solidFill>
              </a:rPr>
              <a:t> of the </a:t>
            </a:r>
            <a:r>
              <a:rPr lang="fr-FR" altLang="fr-FR" dirty="0" err="1" smtClean="0">
                <a:solidFill>
                  <a:srgbClr val="0070C0"/>
                </a:solidFill>
              </a:rPr>
              <a:t>faculty</a:t>
            </a:r>
            <a:r>
              <a:rPr lang="fr-FR" altLang="fr-FR" dirty="0" smtClean="0">
                <a:solidFill>
                  <a:srgbClr val="0070C0"/>
                </a:solidFill>
              </a:rPr>
              <a:t> of </a:t>
            </a:r>
            <a:r>
              <a:rPr lang="fr-FR" altLang="fr-FR" dirty="0" err="1" smtClean="0">
                <a:solidFill>
                  <a:srgbClr val="0070C0"/>
                </a:solidFill>
              </a:rPr>
              <a:t>any</a:t>
            </a:r>
            <a:r>
              <a:rPr lang="fr-FR" altLang="fr-FR" dirty="0" smtClean="0">
                <a:solidFill>
                  <a:srgbClr val="0070C0"/>
                </a:solidFill>
              </a:rPr>
              <a:t> accident or </a:t>
            </a:r>
            <a:r>
              <a:rPr lang="fr-FR" altLang="fr-FR" dirty="0" err="1" smtClean="0">
                <a:solidFill>
                  <a:srgbClr val="0070C0"/>
                </a:solidFill>
              </a:rPr>
              <a:t>near</a:t>
            </a:r>
            <a:r>
              <a:rPr lang="fr-FR" altLang="fr-FR" dirty="0" smtClean="0">
                <a:solidFill>
                  <a:srgbClr val="0070C0"/>
                </a:solidFill>
              </a:rPr>
              <a:t>-misses or </a:t>
            </a:r>
            <a:r>
              <a:rPr lang="fr-FR" altLang="fr-FR" dirty="0" err="1" smtClean="0">
                <a:solidFill>
                  <a:srgbClr val="0070C0"/>
                </a:solidFill>
              </a:rPr>
              <a:t>serious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hazards</a:t>
            </a:r>
            <a:endParaRPr lang="fr-FR" altLang="fr-FR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fr-FR" altLang="fr-FR" dirty="0">
              <a:solidFill>
                <a:srgbClr val="0070C0"/>
              </a:solidFill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fr-FR" altLang="fr-FR" dirty="0" smtClean="0">
                <a:solidFill>
                  <a:srgbClr val="0070C0"/>
                </a:solidFill>
              </a:rPr>
              <a:t>All </a:t>
            </a:r>
            <a:r>
              <a:rPr lang="fr-FR" altLang="fr-FR" dirty="0" err="1" smtClean="0">
                <a:solidFill>
                  <a:srgbClr val="0070C0"/>
                </a:solidFill>
              </a:rPr>
              <a:t>this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does</a:t>
            </a:r>
            <a:r>
              <a:rPr lang="fr-FR" altLang="fr-FR" dirty="0" smtClean="0">
                <a:solidFill>
                  <a:srgbClr val="0070C0"/>
                </a:solidFill>
              </a:rPr>
              <a:t> not </a:t>
            </a:r>
            <a:r>
              <a:rPr lang="fr-FR" altLang="fr-FR" dirty="0" err="1" smtClean="0">
                <a:solidFill>
                  <a:srgbClr val="0070C0"/>
                </a:solidFill>
              </a:rPr>
              <a:t>relieve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other</a:t>
            </a:r>
            <a:r>
              <a:rPr lang="fr-FR" altLang="fr-FR" dirty="0" smtClean="0">
                <a:solidFill>
                  <a:srgbClr val="0070C0"/>
                </a:solidFill>
              </a:rPr>
              <a:t> staff </a:t>
            </a:r>
            <a:r>
              <a:rPr lang="fr-FR" altLang="fr-FR" dirty="0" err="1" smtClean="0">
                <a:solidFill>
                  <a:srgbClr val="0070C0"/>
                </a:solidFill>
              </a:rPr>
              <a:t>members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from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their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involvement</a:t>
            </a:r>
            <a:r>
              <a:rPr lang="fr-FR" altLang="fr-FR" dirty="0" smtClean="0">
                <a:solidFill>
                  <a:srgbClr val="0070C0"/>
                </a:solidFill>
              </a:rPr>
              <a:t> in the </a:t>
            </a:r>
            <a:r>
              <a:rPr lang="fr-FR" altLang="fr-FR" dirty="0" err="1" smtClean="0">
                <a:solidFill>
                  <a:srgbClr val="0070C0"/>
                </a:solidFill>
              </a:rPr>
              <a:t>overall</a:t>
            </a:r>
            <a:r>
              <a:rPr lang="fr-FR" altLang="fr-FR" dirty="0" smtClean="0">
                <a:solidFill>
                  <a:srgbClr val="0070C0"/>
                </a:solidFill>
              </a:rPr>
              <a:t> </a:t>
            </a:r>
            <a:r>
              <a:rPr lang="fr-FR" altLang="fr-FR" dirty="0" err="1" smtClean="0">
                <a:solidFill>
                  <a:srgbClr val="0070C0"/>
                </a:solidFill>
              </a:rPr>
              <a:t>safety</a:t>
            </a:r>
            <a:r>
              <a:rPr lang="fr-FR" altLang="fr-FR" dirty="0" smtClean="0">
                <a:solidFill>
                  <a:srgbClr val="0070C0"/>
                </a:solidFill>
              </a:rPr>
              <a:t> of the </a:t>
            </a:r>
            <a:r>
              <a:rPr lang="fr-FR" altLang="fr-FR" dirty="0" err="1" smtClean="0">
                <a:solidFill>
                  <a:srgbClr val="0070C0"/>
                </a:solidFill>
              </a:rPr>
              <a:t>department</a:t>
            </a:r>
            <a:endParaRPr lang="fr-FR" altLang="fr-FR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fr-FR" altLang="fr-FR" dirty="0">
              <a:solidFill>
                <a:srgbClr val="0070C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4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360040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UT </a:t>
            </a:r>
            <a:r>
              <a:rPr lang="fr-FR" altLang="fr-FR" dirty="0" smtClean="0">
                <a:latin typeface="Ubuntu" panose="020B0504030602030204" pitchFamily="34" charset="0"/>
              </a:rPr>
              <a:t>and </a:t>
            </a:r>
            <a:r>
              <a:rPr lang="fr-FR" altLang="fr-FR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actors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The </a:t>
            </a:r>
            <a:r>
              <a:rPr lang="fr-FR" altLang="fr-FR" dirty="0" err="1">
                <a:latin typeface="Ubuntu" panose="020B0504030602030204" pitchFamily="34" charset="0"/>
              </a:rPr>
              <a:t>S</a:t>
            </a:r>
            <a:r>
              <a:rPr lang="fr-FR" altLang="fr-FR" dirty="0" err="1" smtClean="0">
                <a:latin typeface="Ubuntu" panose="020B0504030602030204" pitchFamily="34" charset="0"/>
              </a:rPr>
              <a:t>upervisors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5000"/>
              </a:lnSpc>
              <a:spcAft>
                <a:spcPts val="1200"/>
              </a:spcAft>
              <a:buSzPct val="101000"/>
              <a:buBlip>
                <a:blip r:embed="rId2"/>
              </a:buBlip>
            </a:pPr>
            <a:r>
              <a:rPr lang="fr-FR" dirty="0" smtClean="0">
                <a:latin typeface="Open Sans" panose="020B0606030504020204" pitchFamily="34" charset="0"/>
              </a:rPr>
              <a:t>In </a:t>
            </a:r>
            <a:r>
              <a:rPr lang="fr-FR" dirty="0" err="1" smtClean="0">
                <a:latin typeface="Open Sans" panose="020B0606030504020204" pitchFamily="34" charset="0"/>
              </a:rPr>
              <a:t>connect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with</a:t>
            </a:r>
            <a:r>
              <a:rPr lang="fr-FR" dirty="0" smtClean="0">
                <a:latin typeface="Open Sans" panose="020B0606030504020204" pitchFamily="34" charset="0"/>
              </a:rPr>
              <a:t> the </a:t>
            </a:r>
            <a:r>
              <a:rPr lang="fr-FR" dirty="0" err="1" smtClean="0">
                <a:latin typeface="Open Sans" panose="020B0606030504020204" pitchFamily="34" charset="0"/>
              </a:rPr>
              <a:t>safety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advisor</a:t>
            </a:r>
            <a:r>
              <a:rPr lang="fr-FR" dirty="0" smtClean="0">
                <a:latin typeface="Open Sans" panose="020B0606030504020204" pitchFamily="34" charset="0"/>
              </a:rPr>
              <a:t> and, if </a:t>
            </a:r>
            <a:r>
              <a:rPr lang="fr-FR" dirty="0" err="1" smtClean="0">
                <a:latin typeface="Open Sans" panose="020B0606030504020204" pitchFamily="34" charset="0"/>
              </a:rPr>
              <a:t>necessary</a:t>
            </a:r>
            <a:r>
              <a:rPr lang="fr-FR" dirty="0" smtClean="0">
                <a:latin typeface="Open Sans" panose="020B0606030504020204" pitchFamily="34" charset="0"/>
              </a:rPr>
              <a:t>, the </a:t>
            </a:r>
            <a:r>
              <a:rPr lang="fr-FR" dirty="0" err="1" smtClean="0">
                <a:latin typeface="Open Sans" panose="020B0606030504020204" pitchFamily="34" charset="0"/>
              </a:rPr>
              <a:t>head</a:t>
            </a:r>
            <a:r>
              <a:rPr lang="fr-FR" dirty="0" smtClean="0">
                <a:latin typeface="Open Sans" panose="020B0606030504020204" pitchFamily="34" charset="0"/>
              </a:rPr>
              <a:t> of the </a:t>
            </a:r>
            <a:r>
              <a:rPr lang="fr-FR" dirty="0" err="1" smtClean="0">
                <a:latin typeface="Open Sans" panose="020B0606030504020204" pitchFamily="34" charset="0"/>
              </a:rPr>
              <a:t>work</a:t>
            </a:r>
            <a:r>
              <a:rPr lang="fr-FR" dirty="0" smtClean="0">
                <a:latin typeface="Open Sans" panose="020B0606030504020204" pitchFamily="34" charset="0"/>
              </a:rPr>
              <a:t> unit (</a:t>
            </a:r>
            <a:r>
              <a:rPr lang="fr-FR" dirty="0" err="1" smtClean="0">
                <a:latin typeface="Open Sans" panose="020B0606030504020204" pitchFamily="34" charset="0"/>
              </a:rPr>
              <a:t>including</a:t>
            </a:r>
            <a:r>
              <a:rPr lang="fr-FR" dirty="0" smtClean="0">
                <a:latin typeface="Open Sans" panose="020B0606030504020204" pitchFamily="34" charset="0"/>
              </a:rPr>
              <a:t> the building manager, the HSE </a:t>
            </a:r>
            <a:r>
              <a:rPr lang="fr-FR" dirty="0" err="1" smtClean="0">
                <a:latin typeface="Open Sans" panose="020B0606030504020204" pitchFamily="34" charset="0"/>
              </a:rPr>
              <a:t>department</a:t>
            </a:r>
            <a:r>
              <a:rPr lang="fr-FR" dirty="0" smtClean="0">
                <a:latin typeface="Open Sans" panose="020B0606030504020204" pitchFamily="34" charset="0"/>
              </a:rPr>
              <a:t> and, if applicable, the </a:t>
            </a:r>
            <a:r>
              <a:rPr lang="fr-FR" dirty="0" err="1" smtClean="0">
                <a:latin typeface="Open Sans" panose="020B0606030504020204" pitchFamily="34" charset="0"/>
              </a:rPr>
              <a:t>partner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research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organization</a:t>
            </a:r>
            <a:r>
              <a:rPr lang="fr-FR" dirty="0" smtClean="0">
                <a:latin typeface="Open Sans" panose="020B0606030504020204" pitchFamily="34" charset="0"/>
              </a:rPr>
              <a:t>)</a:t>
            </a:r>
            <a:endParaRPr lang="fr-FR" dirty="0">
              <a:latin typeface="Open Sans" panose="020B0606030504020204" pitchFamily="34" charset="0"/>
            </a:endParaRPr>
          </a:p>
          <a:p>
            <a:pPr lvl="1">
              <a:lnSpc>
                <a:spcPct val="95000"/>
              </a:lnSpc>
              <a:spcAft>
                <a:spcPts val="1200"/>
              </a:spcAft>
              <a:buSzPct val="101000"/>
              <a:buBlip>
                <a:blip r:embed="rId2"/>
              </a:buBlip>
            </a:pP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Assesses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any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new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activity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risks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>
                <a:solidFill>
                  <a:srgbClr val="2372B9"/>
                </a:solidFill>
                <a:latin typeface="Open Sans" panose="020B0606030504020204" pitchFamily="34" charset="0"/>
              </a:rPr>
              <a:t>,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defines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and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implements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adapted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preventive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measures</a:t>
            </a:r>
            <a:endParaRPr lang="fr-FR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lvl="1">
              <a:lnSpc>
                <a:spcPct val="95000"/>
              </a:lnSpc>
              <a:spcAft>
                <a:spcPts val="1200"/>
              </a:spcAft>
              <a:buSzPct val="101000"/>
              <a:buBlip>
                <a:blip r:embed="rId2"/>
              </a:buBlip>
            </a:pP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Is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involved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in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defining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each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individual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occupational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risk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exposure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list</a:t>
            </a:r>
            <a:endParaRPr lang="fr-FR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lvl="1">
              <a:lnSpc>
                <a:spcPct val="95000"/>
              </a:lnSpc>
              <a:spcAft>
                <a:spcPts val="1200"/>
              </a:spcAft>
              <a:buSzPct val="101000"/>
              <a:buBlip>
                <a:blip r:embed="rId2"/>
              </a:buBlip>
            </a:pP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Participates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in </a:t>
            </a:r>
            <a:r>
              <a:rPr lang="fr-FR" dirty="0" err="1">
                <a:solidFill>
                  <a:srgbClr val="2372B9"/>
                </a:solidFill>
                <a:latin typeface="Open Sans" panose="020B0606030504020204" pitchFamily="34" charset="0"/>
              </a:rPr>
              <a:t>H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ealth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and </a:t>
            </a:r>
            <a:r>
              <a:rPr lang="fr-FR" dirty="0" err="1">
                <a:solidFill>
                  <a:srgbClr val="2372B9"/>
                </a:solidFill>
                <a:latin typeface="Open Sans" panose="020B0606030504020204" pitchFamily="34" charset="0"/>
              </a:rPr>
              <a:t>S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afety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training</a:t>
            </a:r>
            <a:endParaRPr lang="fr-FR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lvl="1">
              <a:lnSpc>
                <a:spcPct val="95000"/>
              </a:lnSpc>
              <a:spcAft>
                <a:spcPts val="1200"/>
              </a:spcAft>
              <a:buSzPct val="101000"/>
              <a:buBlip>
                <a:blip r:embed="rId2"/>
              </a:buBlip>
            </a:pP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Keeps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the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work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unit manager </a:t>
            </a:r>
            <a:r>
              <a:rPr lang="fr-FR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informed</a:t>
            </a:r>
            <a:r>
              <a:rPr lang="fr-FR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: </a:t>
            </a:r>
            <a:endParaRPr lang="fr-FR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1200150" lvl="3" indent="-342900">
              <a:lnSpc>
                <a:spcPct val="95000"/>
              </a:lnSpc>
              <a:spcAft>
                <a:spcPts val="1200"/>
              </a:spcAft>
              <a:buSzPct val="101000"/>
              <a:buFontTx/>
              <a:buChar char="-"/>
            </a:pPr>
            <a:r>
              <a:rPr lang="fr-FR" sz="1400" b="0" dirty="0" smtClean="0">
                <a:latin typeface="Open Sans" panose="020B0606030504020204" pitchFamily="34" charset="0"/>
              </a:rPr>
              <a:t>Of </a:t>
            </a:r>
            <a:r>
              <a:rPr lang="fr-FR" sz="1400" b="0" dirty="0" err="1">
                <a:latin typeface="Open Sans" panose="020B0606030504020204" pitchFamily="34" charset="0"/>
              </a:rPr>
              <a:t>a</a:t>
            </a:r>
            <a:r>
              <a:rPr lang="fr-FR" sz="1400" b="0" dirty="0" err="1" smtClean="0">
                <a:latin typeface="Open Sans" panose="020B0606030504020204" pitchFamily="34" charset="0"/>
              </a:rPr>
              <a:t>ny</a:t>
            </a:r>
            <a:r>
              <a:rPr lang="fr-FR" sz="1400" b="0" dirty="0" smtClean="0">
                <a:latin typeface="Open Sans" panose="020B0606030504020204" pitchFamily="34" charset="0"/>
              </a:rPr>
              <a:t> new </a:t>
            </a:r>
            <a:r>
              <a:rPr lang="fr-FR" sz="1400" b="0" dirty="0" err="1" smtClean="0">
                <a:latin typeface="Open Sans" panose="020B0606030504020204" pitchFamily="34" charset="0"/>
              </a:rPr>
              <a:t>research</a:t>
            </a:r>
            <a:r>
              <a:rPr lang="fr-FR" sz="1400" b="0" dirty="0" smtClean="0">
                <a:latin typeface="Open Sans" panose="020B0606030504020204" pitchFamily="34" charset="0"/>
              </a:rPr>
              <a:t> / </a:t>
            </a:r>
            <a:r>
              <a:rPr lang="fr-FR" sz="1400" b="0" dirty="0" err="1" smtClean="0">
                <a:latin typeface="Open Sans" panose="020B0606030504020204" pitchFamily="34" charset="0"/>
              </a:rPr>
              <a:t>teaching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activity</a:t>
            </a:r>
            <a:r>
              <a:rPr lang="fr-FR" sz="1400" b="0" dirty="0" smtClean="0">
                <a:latin typeface="Open Sans" panose="020B0606030504020204" pitchFamily="34" charset="0"/>
              </a:rPr>
              <a:t> or the replacement, </a:t>
            </a:r>
            <a:r>
              <a:rPr lang="fr-FR" sz="1400" b="0" dirty="0" err="1" smtClean="0">
                <a:latin typeface="Open Sans" panose="020B0606030504020204" pitchFamily="34" charset="0"/>
              </a:rPr>
              <a:t>movement</a:t>
            </a:r>
            <a:r>
              <a:rPr lang="fr-FR" sz="1400" b="0" dirty="0" smtClean="0">
                <a:latin typeface="Open Sans" panose="020B0606030504020204" pitchFamily="34" charset="0"/>
              </a:rPr>
              <a:t> or </a:t>
            </a:r>
            <a:r>
              <a:rPr lang="fr-FR" sz="1400" b="0" dirty="0" err="1" smtClean="0">
                <a:latin typeface="Open Sans" panose="020B0606030504020204" pitchFamily="34" charset="0"/>
              </a:rPr>
              <a:t>purchase</a:t>
            </a:r>
            <a:r>
              <a:rPr lang="fr-FR" sz="1400" b="0" dirty="0" smtClean="0">
                <a:latin typeface="Open Sans" panose="020B0606030504020204" pitchFamily="34" charset="0"/>
              </a:rPr>
              <a:t> of </a:t>
            </a:r>
            <a:r>
              <a:rPr lang="fr-FR" sz="1400" b="0" dirty="0" err="1" smtClean="0">
                <a:latin typeface="Open Sans" panose="020B0606030504020204" pitchFamily="34" charset="0"/>
              </a:rPr>
              <a:t>equipment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requiring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special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safety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measures</a:t>
            </a:r>
            <a:r>
              <a:rPr lang="fr-FR" sz="1400" b="0" dirty="0" smtClean="0">
                <a:latin typeface="Open Sans" panose="020B0606030504020204" pitchFamily="34" charset="0"/>
              </a:rPr>
              <a:t> and complies </a:t>
            </a:r>
            <a:r>
              <a:rPr lang="fr-FR" sz="1400" b="0" dirty="0" err="1" smtClean="0">
                <a:latin typeface="Open Sans" panose="020B0606030504020204" pitchFamily="34" charset="0"/>
              </a:rPr>
              <a:t>with</a:t>
            </a:r>
            <a:r>
              <a:rPr lang="fr-FR" sz="1400" b="0" dirty="0" smtClean="0">
                <a:latin typeface="Open Sans" panose="020B0606030504020204" pitchFamily="34" charset="0"/>
              </a:rPr>
              <a:t> the </a:t>
            </a:r>
            <a:r>
              <a:rPr lang="fr-FR" sz="1400" b="0" dirty="0" err="1" smtClean="0">
                <a:latin typeface="Open Sans" panose="020B0606030504020204" pitchFamily="34" charset="0"/>
              </a:rPr>
              <a:t>current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regulatory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requirements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>
                <a:latin typeface="Open Sans" panose="020B0606030504020204" pitchFamily="34" charset="0"/>
              </a:rPr>
              <a:t>,</a:t>
            </a:r>
          </a:p>
          <a:p>
            <a:pPr marL="1200150" lvl="3" indent="-342900">
              <a:lnSpc>
                <a:spcPct val="95000"/>
              </a:lnSpc>
              <a:spcAft>
                <a:spcPts val="1200"/>
              </a:spcAft>
              <a:buSzPct val="101000"/>
              <a:buFontTx/>
              <a:buChar char="-"/>
            </a:pPr>
            <a:r>
              <a:rPr lang="fr-FR" sz="1400" b="0" dirty="0" smtClean="0">
                <a:latin typeface="Open Sans" panose="020B0606030504020204" pitchFamily="34" charset="0"/>
              </a:rPr>
              <a:t>Of </a:t>
            </a:r>
            <a:r>
              <a:rPr lang="fr-FR" sz="1400" b="0" dirty="0" err="1" smtClean="0">
                <a:latin typeface="Open Sans" panose="020B0606030504020204" pitchFamily="34" charset="0"/>
              </a:rPr>
              <a:t>Safety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problems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that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he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considers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he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is</a:t>
            </a:r>
            <a:r>
              <a:rPr lang="fr-FR" sz="1400" b="0" dirty="0" smtClean="0">
                <a:latin typeface="Open Sans" panose="020B0606030504020204" pitchFamily="34" charset="0"/>
              </a:rPr>
              <a:t> </a:t>
            </a:r>
            <a:r>
              <a:rPr lang="fr-FR" sz="1400" b="0" dirty="0" err="1" smtClean="0">
                <a:latin typeface="Open Sans" panose="020B0606030504020204" pitchFamily="34" charset="0"/>
              </a:rPr>
              <a:t>unable</a:t>
            </a:r>
            <a:r>
              <a:rPr lang="fr-FR" sz="1400" b="0" dirty="0" smtClean="0">
                <a:latin typeface="Open Sans" panose="020B0606030504020204" pitchFamily="34" charset="0"/>
              </a:rPr>
              <a:t> to </a:t>
            </a:r>
            <a:r>
              <a:rPr lang="fr-FR" sz="1400" b="0" dirty="0" err="1" smtClean="0">
                <a:latin typeface="Open Sans" panose="020B0606030504020204" pitchFamily="34" charset="0"/>
              </a:rPr>
              <a:t>solve</a:t>
            </a:r>
            <a:r>
              <a:rPr lang="fr-FR" sz="1400" b="0" dirty="0" smtClean="0">
                <a:latin typeface="Open Sans" panose="020B0606030504020204" pitchFamily="34" charset="0"/>
              </a:rPr>
              <a:t>, and of </a:t>
            </a:r>
            <a:r>
              <a:rPr lang="fr-FR" sz="1400" b="0" dirty="0" err="1" smtClean="0">
                <a:latin typeface="Open Sans" panose="020B0606030504020204" pitchFamily="34" charset="0"/>
              </a:rPr>
              <a:t>any</a:t>
            </a:r>
            <a:r>
              <a:rPr lang="fr-FR" sz="1400" b="0" dirty="0" smtClean="0">
                <a:latin typeface="Open Sans" panose="020B0606030504020204" pitchFamily="34" charset="0"/>
              </a:rPr>
              <a:t> accident / </a:t>
            </a:r>
            <a:r>
              <a:rPr lang="fr-FR" sz="1400" b="0" dirty="0" err="1" smtClean="0">
                <a:latin typeface="Open Sans" panose="020B0606030504020204" pitchFamily="34" charset="0"/>
              </a:rPr>
              <a:t>near</a:t>
            </a:r>
            <a:r>
              <a:rPr lang="fr-FR" sz="1400" b="0" dirty="0" smtClean="0">
                <a:latin typeface="Open Sans" panose="020B0606030504020204" pitchFamily="34" charset="0"/>
              </a:rPr>
              <a:t> misses </a:t>
            </a:r>
            <a:r>
              <a:rPr lang="fr-FR" sz="1400" b="0" dirty="0" err="1" smtClean="0">
                <a:latin typeface="Open Sans" panose="020B0606030504020204" pitchFamily="34" charset="0"/>
              </a:rPr>
              <a:t>that</a:t>
            </a:r>
            <a:r>
              <a:rPr lang="fr-FR" sz="1400" b="0" dirty="0" smtClean="0">
                <a:latin typeface="Open Sans" panose="020B0606030504020204" pitchFamily="34" charset="0"/>
              </a:rPr>
              <a:t> has </a:t>
            </a:r>
            <a:r>
              <a:rPr lang="fr-FR" sz="1400" b="0" dirty="0" err="1" smtClean="0">
                <a:latin typeface="Open Sans" panose="020B0606030504020204" pitchFamily="34" charset="0"/>
              </a:rPr>
              <a:t>occured</a:t>
            </a:r>
            <a:endParaRPr lang="fr-FR" sz="1400" b="0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3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5000"/>
              </a:lnSpc>
              <a:buSzPct val="101000"/>
              <a:buBlip>
                <a:blip r:embed="rId2"/>
              </a:buBlip>
            </a:pPr>
            <a:r>
              <a:rPr lang="fr-FR" dirty="0" err="1" smtClean="0">
                <a:latin typeface="Open Sans" panose="020B0606030504020204" pitchFamily="34" charset="0"/>
              </a:rPr>
              <a:t>Whatever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their</a:t>
            </a:r>
            <a:r>
              <a:rPr lang="fr-FR" dirty="0" smtClean="0">
                <a:latin typeface="Open Sans" panose="020B0606030504020204" pitchFamily="34" charset="0"/>
              </a:rPr>
              <a:t> position ( </a:t>
            </a:r>
            <a:r>
              <a:rPr lang="fr-FR" dirty="0" err="1" smtClean="0">
                <a:latin typeface="Open Sans" panose="020B0606030504020204" pitchFamily="34" charset="0"/>
              </a:rPr>
              <a:t>reserach</a:t>
            </a:r>
            <a:r>
              <a:rPr lang="fr-FR" dirty="0" smtClean="0">
                <a:latin typeface="Open Sans" panose="020B0606030504020204" pitchFamily="34" charset="0"/>
              </a:rPr>
              <a:t> team leader, training, team leader, service manager, </a:t>
            </a:r>
            <a:r>
              <a:rPr lang="fr-FR" dirty="0" err="1" smtClean="0">
                <a:latin typeface="Open Sans" panose="020B0606030504020204" pitchFamily="34" charset="0"/>
              </a:rPr>
              <a:t>thesis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supervisor</a:t>
            </a:r>
            <a:r>
              <a:rPr lang="fr-FR" dirty="0" smtClean="0">
                <a:latin typeface="Open Sans" panose="020B0606030504020204" pitchFamily="34" charset="0"/>
              </a:rPr>
              <a:t> …..) </a:t>
            </a:r>
            <a:r>
              <a:rPr lang="fr-FR" dirty="0" err="1" smtClean="0">
                <a:latin typeface="Open Sans" panose="020B0606030504020204" pitchFamily="34" charset="0"/>
              </a:rPr>
              <a:t>they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actively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work</a:t>
            </a:r>
            <a:r>
              <a:rPr lang="fr-FR" dirty="0" smtClean="0">
                <a:latin typeface="Open Sans" panose="020B0606030504020204" pitchFamily="34" charset="0"/>
              </a:rPr>
              <a:t> at setting up </a:t>
            </a:r>
            <a:r>
              <a:rPr lang="fr-FR" dirty="0" err="1" smtClean="0">
                <a:latin typeface="Open Sans" panose="020B0606030504020204" pitchFamily="34" charset="0"/>
              </a:rPr>
              <a:t>rules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towards</a:t>
            </a:r>
            <a:r>
              <a:rPr lang="fr-FR" dirty="0" smtClean="0">
                <a:latin typeface="Open Sans" panose="020B0606030504020204" pitchFamily="34" charset="0"/>
              </a:rPr>
              <a:t> the </a:t>
            </a:r>
            <a:r>
              <a:rPr lang="fr-FR" dirty="0" err="1" smtClean="0">
                <a:latin typeface="Open Sans" panose="020B0606030504020204" pitchFamily="34" charset="0"/>
              </a:rPr>
              <a:t>prevention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policy</a:t>
            </a:r>
            <a:r>
              <a:rPr lang="fr-FR" dirty="0" smtClean="0">
                <a:latin typeface="Open Sans" panose="020B0606030504020204" pitchFamily="34" charset="0"/>
              </a:rPr>
              <a:t> of </a:t>
            </a:r>
            <a:r>
              <a:rPr lang="fr-FR" dirty="0" err="1" smtClean="0">
                <a:latin typeface="Open Sans" panose="020B0606030504020204" pitchFamily="34" charset="0"/>
              </a:rPr>
              <a:t>occupational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hazards</a:t>
            </a:r>
            <a:r>
              <a:rPr lang="fr-FR" dirty="0" smtClean="0">
                <a:latin typeface="Open Sans" panose="020B0606030504020204" pitchFamily="34" charset="0"/>
              </a:rPr>
              <a:t> for staff </a:t>
            </a:r>
            <a:r>
              <a:rPr lang="fr-FR" dirty="0" err="1" smtClean="0">
                <a:latin typeface="Open Sans" panose="020B0606030504020204" pitchFamily="34" charset="0"/>
              </a:rPr>
              <a:t>under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their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authority</a:t>
            </a:r>
            <a:endParaRPr lang="fr-FR" dirty="0" smtClean="0">
              <a:latin typeface="Open Sans" panose="020B0606030504020204" pitchFamily="34" charset="0"/>
            </a:endParaRPr>
          </a:p>
          <a:p>
            <a:pPr>
              <a:lnSpc>
                <a:spcPct val="95000"/>
              </a:lnSpc>
              <a:buSzPct val="101000"/>
              <a:buBlip>
                <a:blip r:embed="rId2"/>
              </a:buBlip>
            </a:pPr>
            <a:endParaRPr lang="fr-FR" dirty="0" smtClean="0">
              <a:latin typeface="Open Sans" panose="020B0606030504020204" pitchFamily="34" charset="0"/>
            </a:endParaRPr>
          </a:p>
          <a:p>
            <a:pPr>
              <a:lnSpc>
                <a:spcPct val="95000"/>
              </a:lnSpc>
              <a:buSzPct val="101000"/>
              <a:buBlip>
                <a:blip r:embed="rId2"/>
              </a:buBlip>
            </a:pPr>
            <a:endParaRPr lang="fr-FR" dirty="0">
              <a:latin typeface="Open Sans" panose="020B0606030504020204" pitchFamily="34" charset="0"/>
            </a:endParaRPr>
          </a:p>
          <a:p>
            <a:pPr>
              <a:lnSpc>
                <a:spcPct val="95000"/>
              </a:lnSpc>
              <a:buSzPct val="101000"/>
              <a:buBlip>
                <a:blip r:embed="rId2"/>
              </a:buBlip>
            </a:pPr>
            <a:r>
              <a:rPr lang="fr-FR" dirty="0" err="1" smtClean="0">
                <a:latin typeface="Open Sans" panose="020B0606030504020204" pitchFamily="34" charset="0"/>
              </a:rPr>
              <a:t>Especially</a:t>
            </a:r>
            <a:r>
              <a:rPr lang="fr-FR" dirty="0" smtClean="0">
                <a:latin typeface="Open Sans" panose="020B0606030504020204" pitchFamily="34" charset="0"/>
              </a:rPr>
              <a:t> have to </a:t>
            </a:r>
            <a:r>
              <a:rPr lang="fr-FR" dirty="0" err="1" smtClean="0">
                <a:latin typeface="Open Sans" panose="020B0606030504020204" pitchFamily="34" charset="0"/>
              </a:rPr>
              <a:t>ensure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that</a:t>
            </a:r>
            <a:r>
              <a:rPr lang="fr-FR" dirty="0" smtClean="0">
                <a:latin typeface="Open Sans" panose="020B0606030504020204" pitchFamily="34" charset="0"/>
              </a:rPr>
              <a:t> staff </a:t>
            </a:r>
            <a:r>
              <a:rPr lang="fr-FR" dirty="0" err="1" smtClean="0">
                <a:latin typeface="Open Sans" panose="020B0606030504020204" pitchFamily="34" charset="0"/>
              </a:rPr>
              <a:t>under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their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authority</a:t>
            </a:r>
            <a:r>
              <a:rPr lang="fr-FR" dirty="0" smtClean="0">
                <a:latin typeface="Open Sans" panose="020B0606030504020204" pitchFamily="34" charset="0"/>
              </a:rPr>
              <a:t> are </a:t>
            </a:r>
            <a:r>
              <a:rPr lang="fr-FR" dirty="0" err="1" smtClean="0">
                <a:latin typeface="Open Sans" panose="020B0606030504020204" pitchFamily="34" charset="0"/>
              </a:rPr>
              <a:t>informed</a:t>
            </a:r>
            <a:r>
              <a:rPr lang="fr-FR" dirty="0" smtClean="0">
                <a:latin typeface="Open Sans" panose="020B0606030504020204" pitchFamily="34" charset="0"/>
              </a:rPr>
              <a:t> of the </a:t>
            </a:r>
            <a:r>
              <a:rPr lang="fr-FR" dirty="0" err="1" smtClean="0">
                <a:latin typeface="Open Sans" panose="020B0606030504020204" pitchFamily="34" charset="0"/>
              </a:rPr>
              <a:t>particular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risk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encountered</a:t>
            </a:r>
            <a:r>
              <a:rPr lang="fr-FR" dirty="0" smtClean="0">
                <a:latin typeface="Open Sans" panose="020B0606030504020204" pitchFamily="34" charset="0"/>
              </a:rPr>
              <a:t> at </a:t>
            </a:r>
            <a:r>
              <a:rPr lang="fr-FR" dirty="0" err="1" smtClean="0">
                <a:latin typeface="Open Sans" panose="020B0606030504020204" pitchFamily="34" charset="0"/>
              </a:rPr>
              <a:t>their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workplace</a:t>
            </a:r>
            <a:r>
              <a:rPr lang="fr-FR" dirty="0" smtClean="0">
                <a:latin typeface="Open Sans" panose="020B0606030504020204" pitchFamily="34" charset="0"/>
              </a:rPr>
              <a:t> and </a:t>
            </a:r>
            <a:r>
              <a:rPr lang="fr-FR" dirty="0" err="1" smtClean="0">
                <a:latin typeface="Open Sans" panose="020B0606030504020204" pitchFamily="34" charset="0"/>
              </a:rPr>
              <a:t>that</a:t>
            </a:r>
            <a:r>
              <a:rPr lang="fr-FR" dirty="0" smtClean="0">
                <a:latin typeface="Open Sans" panose="020B0606030504020204" pitchFamily="34" charset="0"/>
              </a:rPr>
              <a:t> the </a:t>
            </a:r>
            <a:r>
              <a:rPr lang="fr-FR" dirty="0" err="1" smtClean="0">
                <a:latin typeface="Open Sans" panose="020B0606030504020204" pitchFamily="34" charset="0"/>
              </a:rPr>
              <a:t>safest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working</a:t>
            </a:r>
            <a:r>
              <a:rPr lang="fr-FR" dirty="0" smtClean="0">
                <a:latin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</a:rPr>
              <a:t>methods</a:t>
            </a:r>
            <a:r>
              <a:rPr lang="fr-FR" dirty="0" smtClean="0">
                <a:latin typeface="Open Sans" panose="020B0606030504020204" pitchFamily="34" charset="0"/>
              </a:rPr>
              <a:t> are </a:t>
            </a:r>
            <a:r>
              <a:rPr lang="fr-FR" dirty="0" err="1" smtClean="0">
                <a:latin typeface="Open Sans" panose="020B0606030504020204" pitchFamily="34" charset="0"/>
              </a:rPr>
              <a:t>known</a:t>
            </a:r>
            <a:r>
              <a:rPr lang="fr-FR" dirty="0" smtClean="0">
                <a:latin typeface="Open Sans" panose="020B0606030504020204" pitchFamily="34" charset="0"/>
              </a:rPr>
              <a:t> by </a:t>
            </a:r>
            <a:r>
              <a:rPr lang="fr-FR" dirty="0" err="1" smtClean="0">
                <a:latin typeface="Open Sans" panose="020B0606030504020204" pitchFamily="34" charset="0"/>
              </a:rPr>
              <a:t>everybody</a:t>
            </a:r>
            <a:r>
              <a:rPr lang="fr-FR" dirty="0" smtClean="0">
                <a:latin typeface="Open Sans" panose="020B0606030504020204" pitchFamily="34" charset="0"/>
              </a:rPr>
              <a:t>.</a:t>
            </a:r>
            <a:endParaRPr lang="fr-FR" dirty="0">
              <a:latin typeface="Open Sans" panose="020B0606030504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107504" y="456729"/>
            <a:ext cx="8064896" cy="360040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UT </a:t>
            </a:r>
            <a:r>
              <a:rPr lang="fr-FR" altLang="fr-FR" dirty="0" smtClean="0">
                <a:latin typeface="Ubuntu" panose="020B0504030602030204" pitchFamily="34" charset="0"/>
              </a:rPr>
              <a:t>and </a:t>
            </a:r>
            <a:r>
              <a:rPr lang="fr-FR" altLang="fr-FR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actors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611188" y="798422"/>
            <a:ext cx="8064896" cy="504056"/>
          </a:xfrm>
        </p:spPr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The </a:t>
            </a:r>
            <a:r>
              <a:rPr lang="fr-FR" altLang="fr-FR" dirty="0" err="1" smtClean="0">
                <a:latin typeface="Ubuntu" panose="020B0504030602030204" pitchFamily="34" charset="0"/>
              </a:rPr>
              <a:t>Supervisors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7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The New Staff </a:t>
            </a:r>
            <a:r>
              <a:rPr lang="fr-FR" altLang="fr-FR" dirty="0" err="1" smtClean="0">
                <a:latin typeface="Ubuntu" panose="020B0504030602030204" pitchFamily="34" charset="0"/>
              </a:rPr>
              <a:t>members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5000"/>
              </a:lnSpc>
              <a:spcAft>
                <a:spcPts val="12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own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colleagues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users</a:t>
            </a:r>
            <a:endParaRPr lang="fr-FR" alt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5000"/>
              </a:lnSpc>
              <a:spcAft>
                <a:spcPts val="12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Participate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endParaRPr lang="fr-FR" alt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5000"/>
              </a:lnSpc>
              <a:spcAft>
                <a:spcPts val="12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about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best practices and arrangements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an accident or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</a:t>
            </a:r>
            <a:endParaRPr lang="fr-FR" alt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5000"/>
              </a:lnSpc>
              <a:spcAft>
                <a:spcPts val="12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Complie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statutory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laws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regulations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instructions</a:t>
            </a:r>
            <a:endParaRPr lang="fr-FR" alt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5000"/>
              </a:lnSpc>
              <a:spcAft>
                <a:spcPts val="12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Notify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manager of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accident or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-miss</a:t>
            </a:r>
            <a:endParaRPr lang="fr-FR" alt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5000"/>
              </a:lnSpc>
              <a:spcAft>
                <a:spcPts val="1200"/>
              </a:spcAft>
              <a:buSzPct val="101000"/>
              <a:buFont typeface="StarSymbol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detect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supervisor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record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kept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the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advisor</a:t>
            </a:r>
            <a:endParaRPr lang="fr-FR" alt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12" name="Titre 1"/>
          <p:cNvSpPr txBox="1">
            <a:spLocks/>
          </p:cNvSpPr>
          <p:nvPr/>
        </p:nvSpPr>
        <p:spPr>
          <a:xfrm>
            <a:off x="539552" y="233264"/>
            <a:ext cx="8064896" cy="36004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5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9pPr>
          </a:lstStyle>
          <a:p>
            <a:r>
              <a:rPr lang="fr-FR" altLang="fr-FR" kern="0" smtClean="0">
                <a:latin typeface="Ubuntu" panose="020B0504030602030204" pitchFamily="34" charset="0"/>
              </a:rPr>
              <a:t>UT and prevention actors</a:t>
            </a:r>
            <a:endParaRPr lang="fr-FR" altLang="fr-FR" kern="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err="1" smtClean="0">
                <a:latin typeface="Ubuntu" panose="020B0504030602030204" pitchFamily="34" charset="0"/>
              </a:rPr>
              <a:t>Safety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advisor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85000"/>
              </a:lnSpc>
              <a:spcAft>
                <a:spcPts val="12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</a:rPr>
              <a:t>Assist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advise</a:t>
            </a:r>
            <a:r>
              <a:rPr lang="fr-FR" altLang="fr-FR" dirty="0" smtClean="0">
                <a:latin typeface="Open Sans" panose="020B0606030504020204" pitchFamily="34" charset="0"/>
              </a:rPr>
              <a:t> the Ut and/or building manager</a:t>
            </a: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</a:rPr>
              <a:t>Collaborates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with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prevention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counselor</a:t>
            </a: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</a:rPr>
              <a:t>Take</a:t>
            </a:r>
            <a:r>
              <a:rPr lang="fr-FR" altLang="fr-FR" dirty="0" smtClean="0">
                <a:latin typeface="Open Sans" panose="020B0606030504020204" pitchFamily="34" charset="0"/>
              </a:rPr>
              <a:t> part in :</a:t>
            </a:r>
          </a:p>
          <a:p>
            <a:pPr lvl="1">
              <a:lnSpc>
                <a:spcPct val="85000"/>
              </a:lnSpc>
              <a:spcAft>
                <a:spcPts val="1200"/>
              </a:spcAft>
              <a:buSzPct val="80000"/>
            </a:pPr>
            <a:r>
              <a:rPr lang="fr-FR" altLang="fr-FR" dirty="0" smtClean="0">
                <a:latin typeface="Open Sans" panose="020B0606030504020204" pitchFamily="34" charset="0"/>
              </a:rPr>
              <a:t>The setting up of a </a:t>
            </a:r>
            <a:r>
              <a:rPr lang="fr-FR" altLang="fr-FR" dirty="0" err="1" smtClean="0">
                <a:latin typeface="Open Sans" panose="020B0606030504020204" pitchFamily="34" charset="0"/>
              </a:rPr>
              <a:t>risk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prevention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policy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pPr lvl="1">
              <a:lnSpc>
                <a:spcPct val="85000"/>
              </a:lnSpc>
              <a:spcAft>
                <a:spcPts val="1200"/>
              </a:spcAft>
              <a:buSzPct val="80000"/>
            </a:pPr>
            <a:r>
              <a:rPr lang="fr-FR" altLang="fr-FR" dirty="0" smtClean="0">
                <a:latin typeface="Open Sans" panose="020B0606030504020204" pitchFamily="34" charset="0"/>
              </a:rPr>
              <a:t>The </a:t>
            </a:r>
            <a:r>
              <a:rPr lang="fr-FR" altLang="fr-FR" dirty="0" err="1" smtClean="0">
                <a:latin typeface="Open Sans" panose="020B0606030504020204" pitchFamily="34" charset="0"/>
              </a:rPr>
              <a:t>risk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assessment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process</a:t>
            </a:r>
            <a:endParaRPr lang="fr-FR" altLang="fr-FR" dirty="0">
              <a:latin typeface="Open Sans" panose="020B0606030504020204" pitchFamily="34" charset="0"/>
            </a:endParaRPr>
          </a:p>
          <a:p>
            <a:pPr lvl="1">
              <a:lnSpc>
                <a:spcPct val="85000"/>
              </a:lnSpc>
              <a:spcAft>
                <a:spcPts val="1200"/>
              </a:spcAft>
              <a:buSzPct val="80000"/>
            </a:pPr>
            <a:r>
              <a:rPr lang="fr-FR" altLang="fr-FR" dirty="0" smtClean="0">
                <a:latin typeface="Open Sans" panose="020B0606030504020204" pitchFamily="34" charset="0"/>
              </a:rPr>
              <a:t>The </a:t>
            </a:r>
            <a:r>
              <a:rPr lang="fr-FR" altLang="fr-FR" dirty="0" err="1" smtClean="0">
                <a:latin typeface="Open Sans" panose="020B0606030504020204" pitchFamily="34" charset="0"/>
              </a:rPr>
              <a:t>implementation</a:t>
            </a:r>
            <a:r>
              <a:rPr lang="fr-FR" altLang="fr-FR" dirty="0" smtClean="0">
                <a:latin typeface="Open Sans" panose="020B0606030504020204" pitchFamily="34" charset="0"/>
              </a:rPr>
              <a:t> of </a:t>
            </a:r>
            <a:r>
              <a:rPr lang="fr-FR" altLang="fr-FR" dirty="0" err="1" smtClean="0">
                <a:latin typeface="Open Sans" panose="020B0606030504020204" pitchFamily="34" charset="0"/>
              </a:rPr>
              <a:t>occupational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health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>
                <a:latin typeface="Open Sans" panose="020B0606030504020204" pitchFamily="34" charset="0"/>
              </a:rPr>
              <a:t>safety</a:t>
            </a:r>
            <a:r>
              <a:rPr lang="fr-FR" altLang="fr-FR" dirty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rules</a:t>
            </a:r>
            <a:endParaRPr lang="fr-FR" altLang="fr-FR" dirty="0">
              <a:latin typeface="Open Sans" panose="020B0606030504020204" pitchFamily="34" charset="0"/>
            </a:endParaRPr>
          </a:p>
          <a:p>
            <a:pPr lvl="1">
              <a:lnSpc>
                <a:spcPct val="85000"/>
              </a:lnSpc>
              <a:spcAft>
                <a:spcPts val="1200"/>
              </a:spcAft>
              <a:buSzPct val="80000"/>
            </a:pPr>
            <a:r>
              <a:rPr lang="fr-FR" altLang="fr-FR" dirty="0" smtClean="0">
                <a:latin typeface="Open Sans" panose="020B0606030504020204" pitchFamily="34" charset="0"/>
              </a:rPr>
              <a:t>Training / information for staff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12" name="Titre 1"/>
          <p:cNvSpPr txBox="1">
            <a:spLocks/>
          </p:cNvSpPr>
          <p:nvPr/>
        </p:nvSpPr>
        <p:spPr>
          <a:xfrm>
            <a:off x="539552" y="233264"/>
            <a:ext cx="8064896" cy="36004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5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9pPr>
          </a:lstStyle>
          <a:p>
            <a:r>
              <a:rPr lang="fr-FR" altLang="fr-FR" kern="0" dirty="0" smtClean="0">
                <a:latin typeface="Ubuntu" panose="020B0504030602030204" pitchFamily="34" charset="0"/>
              </a:rPr>
              <a:t>UT and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kern="0" dirty="0" smtClean="0">
                <a:latin typeface="Ubuntu" panose="020B0504030602030204" pitchFamily="34" charset="0"/>
              </a:rPr>
              <a:t>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actors</a:t>
            </a:r>
            <a:endParaRPr lang="fr-FR" altLang="fr-FR" kern="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724667" y="1456318"/>
            <a:ext cx="5159701" cy="4524315"/>
          </a:xfrm>
          <a:prstGeom prst="rect">
            <a:avLst/>
          </a:prstGeom>
          <a:noFill/>
          <a:ln>
            <a:solidFill>
              <a:srgbClr val="D6D60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local </a:t>
            </a:r>
            <a:r>
              <a:rPr 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advisor</a:t>
            </a:r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31488" y="1808386"/>
            <a:ext cx="5008864" cy="4172247"/>
          </a:xfrm>
        </p:spPr>
        <p:txBody>
          <a:bodyPr/>
          <a:lstStyle/>
          <a:p>
            <a:endParaRPr lang="fr-FR" i="1" dirty="0" smtClean="0"/>
          </a:p>
          <a:p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484784"/>
            <a:ext cx="1728192" cy="584775"/>
          </a:xfrm>
          <a:prstGeom prst="rect">
            <a:avLst/>
          </a:prstGeom>
          <a:noFill/>
          <a:ln>
            <a:solidFill>
              <a:srgbClr val="2372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 Manager</a:t>
            </a:r>
          </a:p>
          <a:p>
            <a:pPr algn="ctr"/>
            <a:r>
              <a:rPr lang="fr-FR" sz="1400" b="1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X. FEAUGAS</a:t>
            </a:r>
            <a:endParaRPr lang="fr-FR" sz="1400" b="1" dirty="0">
              <a:solidFill>
                <a:srgbClr val="2372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3692379"/>
            <a:ext cx="1606689" cy="523220"/>
          </a:xfrm>
          <a:prstGeom prst="rect">
            <a:avLst/>
          </a:prstGeom>
          <a:noFill/>
          <a:ln>
            <a:solidFill>
              <a:srgbClr val="2372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endParaRPr lang="fr-F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972726"/>
            <a:ext cx="1731382" cy="369332"/>
          </a:xfrm>
          <a:prstGeom prst="rect">
            <a:avLst/>
          </a:prstGeom>
          <a:noFill/>
          <a:ln>
            <a:solidFill>
              <a:srgbClr val="2372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Supervisor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17" y="2039744"/>
            <a:ext cx="647700" cy="82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17" y="3161743"/>
            <a:ext cx="647700" cy="8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17" y="4631609"/>
            <a:ext cx="676275" cy="7804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720982" y="4532124"/>
            <a:ext cx="32223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REBERE Christelle</a:t>
            </a:r>
          </a:p>
          <a:p>
            <a:pPr>
              <a:spcAft>
                <a:spcPts val="0"/>
              </a:spcAft>
            </a:pPr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fr-FR" sz="1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ème</a:t>
            </a:r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étage Aile B du </a:t>
            </a:r>
            <a:r>
              <a:rPr 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Bât Marie </a:t>
            </a:r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Curie </a:t>
            </a:r>
            <a:r>
              <a:rPr lang="fr-FR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Hygiene</a:t>
            </a:r>
            <a:r>
              <a:rPr 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 </a:t>
            </a:r>
            <a:r>
              <a:rPr lang="fr-FR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  <a:r>
              <a:rPr 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Correspondent at the CNRS </a:t>
            </a:r>
            <a:r>
              <a:rPr lang="fr-FR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  <a:r>
              <a:rPr lang="fr-F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delegation</a:t>
            </a:r>
            <a:r>
              <a:rPr 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 : 72-95</a:t>
            </a:r>
            <a:endParaRPr lang="fr-FR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0492" y="2129120"/>
            <a:ext cx="31885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COHENDOZ Stéphane</a:t>
            </a:r>
          </a:p>
          <a:p>
            <a:pPr marL="0" indent="0">
              <a:buNone/>
            </a:pPr>
            <a:r>
              <a:rPr lang="fr-FR" altLang="fr-FR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</a:t>
            </a:r>
            <a:r>
              <a:rPr lang="fr-FR" alt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Chaussée Aile B du Bât Curie</a:t>
            </a:r>
          </a:p>
          <a:p>
            <a:pPr marL="0" indent="0">
              <a:buNone/>
            </a:pPr>
            <a:r>
              <a:rPr lang="fr-FR" alt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 </a:t>
            </a:r>
            <a:r>
              <a:rPr lang="fr-FR" alt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86-10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20982" y="3262074"/>
            <a:ext cx="37111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GELICUS Antony</a:t>
            </a:r>
          </a:p>
          <a:p>
            <a:pPr>
              <a:spcAft>
                <a:spcPts val="0"/>
              </a:spcAft>
            </a:pPr>
            <a:r>
              <a:rPr lang="fr-FR" sz="1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</a:t>
            </a:r>
            <a:r>
              <a:rPr lang="fr-FR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Chaussée et 1</a:t>
            </a:r>
            <a:r>
              <a:rPr lang="fr-FR" sz="1400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ier</a:t>
            </a:r>
            <a:r>
              <a:rPr lang="fr-FR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étage Aile A - Curie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 : </a:t>
            </a:r>
            <a:r>
              <a:rPr lang="fr-FR" sz="14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76-55</a:t>
            </a:r>
            <a:endParaRPr 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26" name="Titr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5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9pPr>
          </a:lstStyle>
          <a:p>
            <a:r>
              <a:rPr lang="fr-FR" altLang="fr-FR" kern="0" dirty="0" smtClean="0">
                <a:latin typeface="Ubuntu" panose="020B0504030602030204" pitchFamily="34" charset="0"/>
              </a:rPr>
              <a:t>UT and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kern="0" dirty="0" smtClean="0">
                <a:latin typeface="Ubuntu" panose="020B0504030602030204" pitchFamily="34" charset="0"/>
              </a:rPr>
              <a:t>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actors</a:t>
            </a:r>
            <a:endParaRPr lang="fr-FR" altLang="fr-FR" kern="0" dirty="0">
              <a:latin typeface="Ubuntu" panose="020B05040306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60" y="770322"/>
            <a:ext cx="4492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Organisation </a:t>
            </a:r>
            <a:r>
              <a:rPr lang="fr-FR" sz="2800" b="1" dirty="0" err="1"/>
              <a:t>LaSIE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9421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 smtClean="0">
                <a:latin typeface="Ubuntu" panose="020B0504030602030204" pitchFamily="34" charset="0"/>
              </a:rPr>
              <a:t>Rules</a:t>
            </a:r>
            <a:r>
              <a:rPr lang="fr-FR" altLang="fr-FR" dirty="0" smtClean="0">
                <a:latin typeface="Ubuntu" panose="020B0504030602030204" pitchFamily="34" charset="0"/>
              </a:rPr>
              <a:t> of </a:t>
            </a:r>
            <a:r>
              <a:rPr lang="fr-FR" altLang="fr-FR" dirty="0" err="1" smtClean="0">
                <a:latin typeface="Ubuntu" panose="020B0504030602030204" pitchFamily="34" charset="0"/>
              </a:rPr>
              <a:t>access</a:t>
            </a:r>
            <a:r>
              <a:rPr lang="fr-FR" altLang="fr-FR" dirty="0" smtClean="0">
                <a:latin typeface="Ubuntu" panose="020B0504030602030204" pitchFamily="34" charset="0"/>
              </a:rPr>
              <a:t> to the </a:t>
            </a:r>
            <a:r>
              <a:rPr lang="fr-FR" altLang="fr-FR" dirty="0" err="1" smtClean="0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3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91575" y="914723"/>
            <a:ext cx="8065268" cy="3672879"/>
          </a:xfrm>
        </p:spPr>
        <p:txBody>
          <a:bodyPr/>
          <a:lstStyle/>
          <a:p>
            <a:r>
              <a:rPr lang="fr-FR" altLang="fr-FR" dirty="0" smtClean="0"/>
              <a:t>Tour of </a:t>
            </a:r>
            <a:r>
              <a:rPr lang="fr-FR" altLang="fr-FR" dirty="0" err="1" smtClean="0"/>
              <a:t>LaSIE</a:t>
            </a:r>
            <a:r>
              <a:rPr lang="fr-FR" altLang="fr-FR" dirty="0" smtClean="0"/>
              <a:t> - RDC </a:t>
            </a: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75" y="1286270"/>
            <a:ext cx="7428533" cy="52050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507" y="2520329"/>
            <a:ext cx="1244121" cy="461665"/>
          </a:xfrm>
          <a:prstGeom prst="rect">
            <a:avLst/>
          </a:prstGeom>
          <a:solidFill>
            <a:srgbClr val="BBCE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area pedestrian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956855" y="3036670"/>
            <a:ext cx="277552" cy="69239"/>
          </a:xfrm>
          <a:prstGeom prst="rightArrow">
            <a:avLst/>
          </a:prstGeom>
          <a:solidFill>
            <a:srgbClr val="00B0EB">
              <a:alpha val="20000"/>
            </a:srgbClr>
          </a:solidFill>
          <a:ln>
            <a:solidFill>
              <a:srgbClr val="191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91608" y="6007492"/>
            <a:ext cx="1728192" cy="276999"/>
          </a:xfrm>
          <a:prstGeom prst="rect">
            <a:avLst/>
          </a:prstGeom>
          <a:solidFill>
            <a:srgbClr val="BBCE00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area car </a:t>
            </a:r>
            <a:r>
              <a:rPr lang="fr-FR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 rot="18166311" flipV="1">
            <a:off x="5932430" y="6038616"/>
            <a:ext cx="417671" cy="62138"/>
          </a:xfrm>
          <a:prstGeom prst="rightArrow">
            <a:avLst/>
          </a:prstGeom>
          <a:solidFill>
            <a:srgbClr val="00B0EB">
              <a:alpha val="20000"/>
            </a:srgbClr>
          </a:solidFill>
          <a:ln>
            <a:solidFill>
              <a:srgbClr val="191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37287" y="3284984"/>
            <a:ext cx="1728192" cy="461665"/>
          </a:xfrm>
          <a:prstGeom prst="rect">
            <a:avLst/>
          </a:prstGeom>
          <a:solidFill>
            <a:srgbClr val="BBCE00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</a:t>
            </a:r>
            <a:r>
              <a:rPr lang="fr-F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Emergency  area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35896" y="3657947"/>
            <a:ext cx="100811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Reception</a:t>
            </a:r>
            <a:r>
              <a:rPr lang="fr-F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LaSIE</a:t>
            </a:r>
            <a:endParaRPr lang="fr-FR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6675987" flipV="1">
            <a:off x="4016550" y="3281812"/>
            <a:ext cx="624783" cy="1129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4687094">
            <a:off x="1762161" y="3651337"/>
            <a:ext cx="238432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524000" y="3285708"/>
            <a:ext cx="62487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LaSIE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Rules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access</a:t>
            </a:r>
            <a:r>
              <a:rPr lang="fr-FR" altLang="fr-FR" dirty="0">
                <a:latin typeface="Ubuntu" panose="020B0504030602030204" pitchFamily="34" charset="0"/>
              </a:rPr>
              <a:t> to the </a:t>
            </a:r>
            <a:r>
              <a:rPr lang="fr-FR" altLang="fr-FR" dirty="0" err="1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9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Rules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access</a:t>
            </a:r>
            <a:r>
              <a:rPr lang="fr-FR" altLang="fr-FR" dirty="0">
                <a:latin typeface="Ubuntu" panose="020B0504030602030204" pitchFamily="34" charset="0"/>
              </a:rPr>
              <a:t> to the </a:t>
            </a:r>
            <a:r>
              <a:rPr lang="fr-FR" altLang="fr-FR" dirty="0" err="1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91575" y="914723"/>
            <a:ext cx="8065268" cy="3672879"/>
          </a:xfrm>
        </p:spPr>
        <p:txBody>
          <a:bodyPr/>
          <a:lstStyle/>
          <a:p>
            <a:r>
              <a:rPr lang="fr-FR" altLang="fr-FR" dirty="0" smtClean="0"/>
              <a:t>Tour of </a:t>
            </a:r>
            <a:r>
              <a:rPr lang="fr-FR" altLang="fr-FR" dirty="0" err="1" smtClean="0"/>
              <a:t>LaSIE</a:t>
            </a:r>
            <a:r>
              <a:rPr lang="fr-FR" altLang="fr-FR" dirty="0" smtClean="0"/>
              <a:t> – 1</a:t>
            </a:r>
            <a:r>
              <a:rPr lang="fr-FR" altLang="fr-FR" baseline="30000" dirty="0"/>
              <a:t> </a:t>
            </a:r>
            <a:r>
              <a:rPr lang="fr-FR" altLang="fr-FR" baseline="30000" dirty="0" smtClean="0"/>
              <a:t>St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Floor</a:t>
            </a: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75" y="1311883"/>
            <a:ext cx="7388276" cy="518526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08955" y="3429000"/>
            <a:ext cx="72681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LaSIE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6200000" flipV="1">
            <a:off x="4366217" y="3152875"/>
            <a:ext cx="505055" cy="45719"/>
          </a:xfrm>
          <a:prstGeom prst="rightArrow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Rules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access</a:t>
            </a:r>
            <a:r>
              <a:rPr lang="fr-FR" altLang="fr-FR" dirty="0">
                <a:latin typeface="Ubuntu" panose="020B0504030602030204" pitchFamily="34" charset="0"/>
              </a:rPr>
              <a:t> to the </a:t>
            </a:r>
            <a:r>
              <a:rPr lang="fr-FR" altLang="fr-FR" dirty="0" err="1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91575" y="914723"/>
            <a:ext cx="8065268" cy="3672879"/>
          </a:xfrm>
        </p:spPr>
        <p:txBody>
          <a:bodyPr/>
          <a:lstStyle/>
          <a:p>
            <a:r>
              <a:rPr lang="fr-FR" altLang="fr-FR" dirty="0" smtClean="0"/>
              <a:t>Tour of </a:t>
            </a:r>
            <a:r>
              <a:rPr lang="fr-FR" altLang="fr-FR" dirty="0" err="1" smtClean="0"/>
              <a:t>LaSIE</a:t>
            </a:r>
            <a:r>
              <a:rPr lang="fr-FR" altLang="fr-FR" dirty="0" smtClean="0"/>
              <a:t> </a:t>
            </a:r>
            <a:r>
              <a:rPr lang="fr-FR" altLang="fr-FR" dirty="0"/>
              <a:t>– </a:t>
            </a:r>
            <a:r>
              <a:rPr lang="fr-FR" altLang="fr-FR" dirty="0" smtClean="0"/>
              <a:t>2</a:t>
            </a:r>
            <a:r>
              <a:rPr lang="fr-FR" altLang="fr-FR" baseline="30000" dirty="0" smtClean="0"/>
              <a:t>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floor</a:t>
            </a:r>
            <a:r>
              <a:rPr lang="fr-FR" altLang="fr-FR" dirty="0" smtClean="0"/>
              <a:t> </a:t>
            </a: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8760"/>
            <a:ext cx="6891608" cy="507588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75856" y="3140968"/>
            <a:ext cx="72681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LaSIE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5400000" flipV="1">
            <a:off x="3462246" y="3572126"/>
            <a:ext cx="354037" cy="4571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7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Contents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11560" y="1628800"/>
            <a:ext cx="7848872" cy="3932238"/>
          </a:xfrm>
        </p:spPr>
        <p:txBody>
          <a:bodyPr/>
          <a:lstStyle/>
          <a:p>
            <a:pPr>
              <a:buSzPct val="101000"/>
              <a:buBlip>
                <a:blip r:embed="rId3"/>
              </a:buBlip>
            </a:pPr>
            <a:r>
              <a:rPr lang="fr-FR" altLang="fr-FR" dirty="0" err="1" smtClean="0"/>
              <a:t>Why</a:t>
            </a:r>
            <a:r>
              <a:rPr lang="fr-FR" altLang="fr-FR" dirty="0" smtClean="0"/>
              <a:t> a </a:t>
            </a:r>
            <a:r>
              <a:rPr lang="fr-FR" altLang="fr-FR" dirty="0" err="1" smtClean="0"/>
              <a:t>Health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Safety</a:t>
            </a:r>
            <a:r>
              <a:rPr lang="fr-FR" altLang="fr-FR" dirty="0" smtClean="0"/>
              <a:t> induction</a:t>
            </a:r>
          </a:p>
          <a:p>
            <a:pPr marL="0" indent="0">
              <a:buSzPct val="101000"/>
              <a:buNone/>
            </a:pP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r>
              <a:rPr lang="fr-FR" altLang="fr-FR" dirty="0" err="1" smtClean="0"/>
              <a:t>Introducing</a:t>
            </a:r>
            <a:r>
              <a:rPr lang="fr-FR" altLang="fr-FR" dirty="0" smtClean="0"/>
              <a:t>  the </a:t>
            </a:r>
            <a:r>
              <a:rPr lang="fr-FR" altLang="fr-FR" dirty="0" err="1" smtClean="0"/>
              <a:t>work</a:t>
            </a:r>
            <a:r>
              <a:rPr lang="fr-FR" altLang="fr-FR" dirty="0" smtClean="0"/>
              <a:t> unit  (UT) and </a:t>
            </a:r>
            <a:r>
              <a:rPr lang="fr-FR" altLang="fr-FR" dirty="0" err="1" smtClean="0"/>
              <a:t>safety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advisors</a:t>
            </a:r>
            <a:r>
              <a:rPr lang="fr-FR" altLang="fr-FR" dirty="0" smtClean="0"/>
              <a:t> for the </a:t>
            </a:r>
            <a:r>
              <a:rPr lang="fr-FR" altLang="fr-FR" dirty="0" err="1" smtClean="0"/>
              <a:t>prevention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occupational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hazard</a:t>
            </a:r>
            <a:r>
              <a:rPr lang="fr-FR" altLang="fr-FR" dirty="0" smtClean="0"/>
              <a:t> </a:t>
            </a: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r>
              <a:rPr lang="fr-FR" altLang="fr-FR" dirty="0" smtClean="0"/>
              <a:t>How to </a:t>
            </a:r>
            <a:r>
              <a:rPr lang="fr-FR" altLang="fr-FR" dirty="0" err="1" smtClean="0"/>
              <a:t>participate</a:t>
            </a:r>
            <a:r>
              <a:rPr lang="fr-FR" altLang="fr-FR" dirty="0" smtClean="0"/>
              <a:t> </a:t>
            </a:r>
            <a:r>
              <a:rPr lang="fr-FR" altLang="fr-FR" dirty="0"/>
              <a:t>to </a:t>
            </a:r>
            <a:r>
              <a:rPr lang="fr-FR" altLang="fr-FR" dirty="0" smtClean="0"/>
              <a:t>the </a:t>
            </a:r>
            <a:r>
              <a:rPr lang="fr-FR" altLang="fr-FR" dirty="0" err="1"/>
              <a:t>prevention</a:t>
            </a:r>
            <a:r>
              <a:rPr lang="fr-FR" altLang="fr-FR" dirty="0"/>
              <a:t> of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 smtClean="0"/>
              <a:t>risks</a:t>
            </a:r>
            <a:r>
              <a:rPr lang="fr-FR" altLang="fr-FR" dirty="0" smtClean="0"/>
              <a:t> ?</a:t>
            </a: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r>
              <a:rPr lang="fr-FR" altLang="fr-FR" dirty="0" smtClean="0"/>
              <a:t>How to report a danger ?</a:t>
            </a:r>
            <a:endParaRPr lang="fr-FR" altLang="fr-FR" dirty="0"/>
          </a:p>
          <a:p>
            <a:pPr marL="0" indent="0">
              <a:buSzPct val="101000"/>
              <a:buNone/>
            </a:pP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r>
              <a:rPr lang="fr-FR" altLang="fr-FR" dirty="0" smtClean="0"/>
              <a:t>In case of </a:t>
            </a:r>
            <a:r>
              <a:rPr lang="fr-FR" altLang="fr-FR" dirty="0" err="1" smtClean="0"/>
              <a:t>fire</a:t>
            </a:r>
            <a:r>
              <a:rPr lang="fr-FR" altLang="fr-FR" dirty="0" smtClean="0"/>
              <a:t>?</a:t>
            </a: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r>
              <a:rPr lang="fr-FR" altLang="fr-FR" dirty="0" smtClean="0"/>
              <a:t>In case of </a:t>
            </a:r>
            <a:r>
              <a:rPr lang="fr-FR" altLang="fr-FR" dirty="0" err="1" smtClean="0"/>
              <a:t>medical</a:t>
            </a:r>
            <a:r>
              <a:rPr lang="fr-FR" altLang="fr-FR" dirty="0" smtClean="0"/>
              <a:t> emergency ? </a:t>
            </a: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endParaRPr lang="fr-FR" altLang="fr-FR" dirty="0"/>
          </a:p>
          <a:p>
            <a:pPr>
              <a:buSzPct val="101000"/>
              <a:buBlip>
                <a:blip r:embed="rId3"/>
              </a:buBlip>
            </a:pPr>
            <a:r>
              <a:rPr lang="fr-FR" altLang="fr-FR" dirty="0"/>
              <a:t>Conclusion</a:t>
            </a:r>
          </a:p>
          <a:p>
            <a:pPr lvl="1"/>
            <a:endParaRPr lang="fr-FR" dirty="0" smtClean="0"/>
          </a:p>
          <a:p>
            <a:pPr marL="266700" lvl="1" indent="0">
              <a:buNone/>
            </a:pPr>
            <a:endParaRPr lang="fr-FR" dirty="0" smtClean="0"/>
          </a:p>
          <a:p>
            <a:pPr marL="266700" lvl="1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E4B1072-40CB-4E2F-A663-A5901D4FD70E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7308304" y="490836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Rules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access</a:t>
            </a:r>
            <a:r>
              <a:rPr lang="fr-FR" altLang="fr-FR" dirty="0">
                <a:latin typeface="Ubuntu" panose="020B0504030602030204" pitchFamily="34" charset="0"/>
              </a:rPr>
              <a:t> to the </a:t>
            </a:r>
            <a:r>
              <a:rPr lang="fr-FR" altLang="fr-FR" dirty="0" err="1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91575" y="914723"/>
            <a:ext cx="8065268" cy="3672879"/>
          </a:xfrm>
        </p:spPr>
        <p:txBody>
          <a:bodyPr/>
          <a:lstStyle/>
          <a:p>
            <a:r>
              <a:rPr lang="fr-FR" altLang="fr-FR" dirty="0" smtClean="0"/>
              <a:t>Tour of </a:t>
            </a:r>
            <a:r>
              <a:rPr lang="fr-FR" altLang="fr-FR" dirty="0" err="1" smtClean="0"/>
              <a:t>LaSIE</a:t>
            </a:r>
            <a:r>
              <a:rPr lang="fr-FR" altLang="fr-FR" dirty="0" smtClean="0"/>
              <a:t> – Fourier</a:t>
            </a: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6840760" cy="5125230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 rot="14025588">
            <a:off x="4418716" y="5921370"/>
            <a:ext cx="410987" cy="7770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770158" y="6010432"/>
            <a:ext cx="726819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LaSIE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5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Rules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access</a:t>
            </a:r>
            <a:r>
              <a:rPr lang="fr-FR" altLang="fr-FR" dirty="0">
                <a:latin typeface="Ubuntu" panose="020B0504030602030204" pitchFamily="34" charset="0"/>
              </a:rPr>
              <a:t> to the </a:t>
            </a:r>
            <a:r>
              <a:rPr lang="fr-FR" altLang="fr-FR" dirty="0" err="1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91575" y="914723"/>
            <a:ext cx="8065268" cy="3672879"/>
          </a:xfrm>
        </p:spPr>
        <p:txBody>
          <a:bodyPr/>
          <a:lstStyle/>
          <a:p>
            <a:r>
              <a:rPr lang="fr-FR" altLang="fr-FR" dirty="0" smtClean="0"/>
              <a:t>Tour of </a:t>
            </a:r>
            <a:r>
              <a:rPr lang="fr-FR" altLang="fr-FR" dirty="0" err="1" smtClean="0"/>
              <a:t>LaSIE</a:t>
            </a:r>
            <a:r>
              <a:rPr lang="fr-FR" altLang="fr-FR" dirty="0" smtClean="0"/>
              <a:t> – </a:t>
            </a:r>
            <a:r>
              <a:rPr lang="fr-FR" altLang="fr-FR" dirty="0" smtClean="0"/>
              <a:t>Fourier (</a:t>
            </a:r>
            <a:r>
              <a:rPr lang="fr-FR" altLang="fr-FR" dirty="0" err="1" smtClean="0"/>
              <a:t>Level</a:t>
            </a:r>
            <a:r>
              <a:rPr lang="fr-FR" altLang="fr-FR" dirty="0" smtClean="0"/>
              <a:t> 1)</a:t>
            </a: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21</a:t>
            </a:fld>
            <a:endParaRPr lang="fr-FR" alt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52" y="1340768"/>
            <a:ext cx="7236296" cy="50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Rules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access</a:t>
            </a:r>
            <a:r>
              <a:rPr lang="fr-FR" altLang="fr-FR" dirty="0">
                <a:latin typeface="Ubuntu" panose="020B0504030602030204" pitchFamily="34" charset="0"/>
              </a:rPr>
              <a:t> to the </a:t>
            </a:r>
            <a:r>
              <a:rPr lang="fr-FR" altLang="fr-FR" dirty="0" err="1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91575" y="914723"/>
            <a:ext cx="8065268" cy="3672879"/>
          </a:xfrm>
        </p:spPr>
        <p:txBody>
          <a:bodyPr/>
          <a:lstStyle/>
          <a:p>
            <a:r>
              <a:rPr lang="fr-FR" altLang="fr-FR" dirty="0" smtClean="0"/>
              <a:t>Tour of </a:t>
            </a:r>
            <a:r>
              <a:rPr lang="fr-FR" altLang="fr-FR" dirty="0" err="1" smtClean="0"/>
              <a:t>LaSIE</a:t>
            </a:r>
            <a:r>
              <a:rPr lang="fr-FR" altLang="fr-FR" dirty="0" smtClean="0"/>
              <a:t> – CCA</a:t>
            </a: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22</a:t>
            </a:fld>
            <a:endParaRPr lang="fr-FR" alt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48" y="1340768"/>
            <a:ext cx="7362437" cy="481945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051788" y="1683289"/>
            <a:ext cx="79208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+mn-lt"/>
              </a:rPr>
              <a:t>LaSIE</a:t>
            </a:r>
            <a:endParaRPr lang="fr-FR" sz="1600" dirty="0">
              <a:latin typeface="+mn-lt"/>
            </a:endParaRPr>
          </a:p>
        </p:txBody>
      </p:sp>
      <p:sp>
        <p:nvSpPr>
          <p:cNvPr id="13" name="Flèche droite 12"/>
          <p:cNvSpPr/>
          <p:nvPr/>
        </p:nvSpPr>
        <p:spPr>
          <a:xfrm rot="4427587">
            <a:off x="5576616" y="2340574"/>
            <a:ext cx="534520" cy="13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23728" y="493232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MEB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740351" y="492455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MET</a:t>
            </a:r>
            <a:endParaRPr lang="fr-FR" sz="1200" dirty="0"/>
          </a:p>
        </p:txBody>
      </p:sp>
      <p:sp>
        <p:nvSpPr>
          <p:cNvPr id="18" name="Flèche droite 17"/>
          <p:cNvSpPr/>
          <p:nvPr/>
        </p:nvSpPr>
        <p:spPr>
          <a:xfrm rot="10800000">
            <a:off x="4921660" y="4221088"/>
            <a:ext cx="534520" cy="13572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Rules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access</a:t>
            </a:r>
            <a:r>
              <a:rPr lang="fr-FR" altLang="fr-FR" dirty="0">
                <a:latin typeface="Ubuntu" panose="020B0504030602030204" pitchFamily="34" charset="0"/>
              </a:rPr>
              <a:t> to the </a:t>
            </a:r>
            <a:r>
              <a:rPr lang="fr-FR" altLang="fr-FR" dirty="0" err="1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7200" y="862577"/>
            <a:ext cx="8209284" cy="5458829"/>
          </a:xfrm>
        </p:spPr>
        <p:txBody>
          <a:bodyPr/>
          <a:lstStyle/>
          <a:p>
            <a:pPr marL="360000" lvl="1" indent="-360000">
              <a:buBlip>
                <a:blip r:embed="rId3"/>
              </a:buBlip>
            </a:pP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Opening</a:t>
            </a:r>
            <a:r>
              <a:rPr lang="fr-FR" altLang="fr-FR" sz="2000" b="1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days</a:t>
            </a:r>
            <a:r>
              <a:rPr lang="fr-FR" altLang="fr-FR" sz="2000" b="1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and </a:t>
            </a: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hours</a:t>
            </a:r>
            <a:endParaRPr lang="fr-FR" altLang="fr-FR" sz="2000" b="1" dirty="0" smtClean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1107712" lvl="3" indent="-360000">
              <a:buBlip>
                <a:blip r:embed="rId3"/>
              </a:buBlip>
            </a:pP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Monday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to Friday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from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7.30am to 7.30pm</a:t>
            </a:r>
          </a:p>
          <a:p>
            <a:pPr marL="1107712" lvl="3" indent="-360000">
              <a:buBlip>
                <a:blip r:embed="rId3"/>
              </a:buBlip>
            </a:pP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Saturday 8.00am to 12.00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am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for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students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and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lecturers</a:t>
            </a:r>
            <a:endParaRPr lang="fr-FR" altLang="fr-FR" sz="1400" b="0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1107712" lvl="3" indent="-360000">
              <a:buBlip>
                <a:blip r:embed="rId3"/>
              </a:buBlip>
            </a:pP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For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technical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and administrative staff </a:t>
            </a:r>
            <a:r>
              <a:rPr lang="fr-FR" altLang="fr-FR" sz="1400" b="0" dirty="0">
                <a:solidFill>
                  <a:srgbClr val="2372B9"/>
                </a:solidFill>
                <a:latin typeface="Open Sans" panose="020B0606030504020204" pitchFamily="34" charset="0"/>
              </a:rPr>
              <a:t>(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Hamac application</a:t>
            </a:r>
            <a:r>
              <a:rPr lang="fr-FR" altLang="fr-FR" sz="1400" b="0" dirty="0">
                <a:solidFill>
                  <a:srgbClr val="2372B9"/>
                </a:solidFill>
                <a:latin typeface="Open Sans" panose="020B0606030504020204" pitchFamily="34" charset="0"/>
              </a:rPr>
              <a:t>)</a:t>
            </a:r>
            <a:endParaRPr lang="fr-FR" altLang="fr-FR" sz="1400" b="0" dirty="0" smtClean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747712" lvl="3"/>
            <a:endParaRPr lang="fr-FR" altLang="fr-FR" sz="2000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360000" lvl="1" indent="-360000">
              <a:buBlip>
                <a:blip r:embed="rId3"/>
              </a:buBlip>
            </a:pPr>
            <a:r>
              <a:rPr lang="fr-FR" altLang="fr-FR" sz="2000" b="1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Access</a:t>
            </a:r>
          </a:p>
          <a:p>
            <a:pPr marL="1107712" lvl="3" indent="-360000">
              <a:buBlip>
                <a:blip r:embed="rId3"/>
              </a:buBlip>
            </a:pP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Swipe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card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</a:p>
          <a:p>
            <a:pPr marL="1107712" lvl="3" indent="-360000">
              <a:buBlip>
                <a:blip r:embed="rId3"/>
              </a:buBlip>
            </a:pP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Requests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for keys and code (intrusion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alarm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) to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be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addressed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to Nadine Seguin</a:t>
            </a:r>
            <a:endParaRPr lang="fr-FR" altLang="fr-FR" sz="1400" b="0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1107712" lvl="3" indent="-360000">
              <a:buBlip>
                <a:blip r:embed="rId3"/>
              </a:buBlip>
            </a:pPr>
            <a:endParaRPr lang="fr-FR" altLang="fr-FR" sz="1600" dirty="0" smtClean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360000" lvl="1" indent="-360000">
              <a:buBlip>
                <a:blip r:embed="rId3"/>
              </a:buBlip>
            </a:pP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Lone</a:t>
            </a:r>
            <a:r>
              <a:rPr lang="fr-FR" altLang="fr-FR" sz="2000" b="1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working</a:t>
            </a:r>
            <a:r>
              <a:rPr lang="fr-FR" altLang="fr-FR" sz="2000" b="1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/ </a:t>
            </a: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working</a:t>
            </a:r>
            <a:r>
              <a:rPr lang="fr-FR" altLang="fr-FR" sz="2000" b="1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outside</a:t>
            </a:r>
            <a:r>
              <a:rPr lang="fr-FR" altLang="fr-FR" sz="2000" b="1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regular</a:t>
            </a:r>
            <a:r>
              <a:rPr lang="fr-FR" altLang="fr-FR" sz="2000" b="1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hours</a:t>
            </a:r>
            <a:endParaRPr lang="fr-FR" altLang="fr-FR" sz="2000" b="1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1107712" lvl="3" indent="-360000" algn="just">
              <a:buBlip>
                <a:blip r:embed="rId3"/>
              </a:buBlip>
            </a:pP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exceptional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managed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worker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rescued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short notice in the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of an accident. In cases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hazardous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necessarely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carried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normal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/or in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remote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locations,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compulsory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accompanied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to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compensatory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</a:t>
            </a:r>
            <a:r>
              <a:rPr lang="fr-FR" alt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fr-FR" sz="1400" b="0" dirty="0">
              <a:solidFill>
                <a:srgbClr val="2372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7712" lvl="3"/>
            <a:endParaRPr lang="fr-FR" sz="1400" b="0" dirty="0" smtClean="0">
              <a:solidFill>
                <a:srgbClr val="2372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07712" lvl="3" indent="-360000" algn="just">
              <a:buBlip>
                <a:blip r:embed="rId3"/>
              </a:buBlip>
            </a:pP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lone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signed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the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staff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himself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the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deputy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It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shall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addressed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staff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must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0" dirty="0" err="1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informed</a:t>
            </a:r>
            <a:r>
              <a:rPr lang="fr-FR" sz="1400" b="0" dirty="0" smtClean="0">
                <a:solidFill>
                  <a:srgbClr val="2372B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all times.</a:t>
            </a:r>
            <a:endParaRPr lang="fr-FR" sz="1400" b="0" dirty="0">
              <a:solidFill>
                <a:srgbClr val="2372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7712" lvl="3"/>
            <a:endParaRPr lang="fr-FR" sz="1400" dirty="0" smtClean="0">
              <a:solidFill>
                <a:srgbClr val="2372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07712" lvl="3" indent="-360000">
              <a:buBlip>
                <a:blip r:embed="rId3"/>
              </a:buBlip>
            </a:pPr>
            <a:endParaRPr lang="fr-FR" sz="1400" dirty="0" smtClean="0">
              <a:solidFill>
                <a:srgbClr val="2372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07712" lvl="3" indent="-360000">
              <a:buBlip>
                <a:blip r:embed="rId3"/>
              </a:buBlip>
            </a:pPr>
            <a:endParaRPr lang="fr-FR" sz="1400" dirty="0" smtClean="0">
              <a:solidFill>
                <a:srgbClr val="2372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07712" lvl="3" indent="-360000">
              <a:buBlip>
                <a:blip r:embed="rId3"/>
              </a:buBlip>
            </a:pPr>
            <a:endParaRPr lang="fr-FR" altLang="fr-FR" dirty="0" smtClean="0">
              <a:solidFill>
                <a:srgbClr val="2372B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dirty="0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23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9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Rules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access</a:t>
            </a:r>
            <a:r>
              <a:rPr lang="fr-FR" altLang="fr-FR" dirty="0">
                <a:latin typeface="Ubuntu" panose="020B0504030602030204" pitchFamily="34" charset="0"/>
              </a:rPr>
              <a:t> to the </a:t>
            </a:r>
            <a:r>
              <a:rPr lang="fr-FR" altLang="fr-FR" dirty="0" err="1">
                <a:latin typeface="Ubuntu" panose="020B0504030602030204" pitchFamily="34" charset="0"/>
              </a:rPr>
              <a:t>UNiT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2" y="819775"/>
            <a:ext cx="4067944" cy="5621024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24</a:t>
            </a:fld>
            <a:endParaRPr lang="fr-FR" alt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192845"/>
            <a:ext cx="3476860" cy="484650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35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</a:t>
            </a:r>
            <a:r>
              <a:rPr lang="fr-FR" altLang="fr-FR" dirty="0" err="1" smtClean="0">
                <a:latin typeface="Ubuntu" panose="020B0504030602030204" pitchFamily="34" charset="0"/>
              </a:rPr>
              <a:t>participate</a:t>
            </a:r>
            <a:r>
              <a:rPr lang="fr-FR" altLang="fr-FR" dirty="0" smtClean="0">
                <a:latin typeface="Ubuntu" panose="020B0504030602030204" pitchFamily="34" charset="0"/>
              </a:rPr>
              <a:t> in the </a:t>
            </a:r>
            <a:r>
              <a:rPr lang="fr-FR" altLang="fr-FR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 of </a:t>
            </a:r>
            <a:r>
              <a:rPr lang="fr-FR" altLang="fr-FR" dirty="0" err="1" smtClean="0">
                <a:latin typeface="Ubuntu" panose="020B0504030602030204" pitchFamily="34" charset="0"/>
              </a:rPr>
              <a:t>occupational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0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</a:t>
            </a:r>
            <a:r>
              <a:rPr lang="fr-FR" altLang="fr-FR" dirty="0" err="1" smtClean="0">
                <a:latin typeface="Ubuntu" panose="020B0504030602030204" pitchFamily="34" charset="0"/>
              </a:rPr>
              <a:t>assess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? 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188" y="1476722"/>
            <a:ext cx="8065268" cy="4915174"/>
          </a:xfrm>
        </p:spPr>
        <p:txBody>
          <a:bodyPr/>
          <a:lstStyle/>
          <a:p>
            <a:pPr marL="360000" lvl="1" indent="-360000">
              <a:spcBef>
                <a:spcPts val="400"/>
              </a:spcBef>
              <a:buSzPct val="101000"/>
              <a:buBlip>
                <a:blip r:embed="rId2"/>
              </a:buBlip>
            </a:pP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Identify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your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activities</a:t>
            </a:r>
            <a:endParaRPr lang="fr-FR" altLang="fr-FR" sz="2000" dirty="0" smtClean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0" lvl="1" indent="0">
              <a:spcBef>
                <a:spcPts val="400"/>
              </a:spcBef>
              <a:buSzPct val="101000"/>
              <a:buNone/>
            </a:pPr>
            <a:endParaRPr lang="fr-FR" altLang="fr-FR" sz="2000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360000" lvl="1" indent="-360000">
              <a:spcBef>
                <a:spcPts val="400"/>
              </a:spcBef>
              <a:buSzPct val="101000"/>
              <a:buBlip>
                <a:blip r:embed="rId2"/>
              </a:buBlip>
            </a:pP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Define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the dangers</a:t>
            </a:r>
          </a:p>
          <a:p>
            <a:pPr marL="0" lvl="1" indent="0">
              <a:spcBef>
                <a:spcPts val="400"/>
              </a:spcBef>
              <a:buSzPct val="101000"/>
              <a:buNone/>
            </a:pPr>
            <a:endParaRPr lang="fr-FR" altLang="fr-FR" sz="2000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360000" lvl="1" indent="-360000">
              <a:spcBef>
                <a:spcPts val="400"/>
              </a:spcBef>
              <a:buSzPct val="101000"/>
              <a:buBlip>
                <a:blip r:embed="rId2"/>
              </a:buBlip>
            </a:pPr>
            <a:r>
              <a:rPr lang="fr-FR" altLang="fr-FR" sz="2000" dirty="0" err="1">
                <a:solidFill>
                  <a:srgbClr val="2372B9"/>
                </a:solidFill>
                <a:latin typeface="Open Sans" panose="020B0606030504020204" pitchFamily="34" charset="0"/>
              </a:rPr>
              <a:t>Define</a:t>
            </a:r>
            <a:r>
              <a:rPr lang="fr-FR" altLang="fr-FR" sz="2000" dirty="0">
                <a:solidFill>
                  <a:srgbClr val="2372B9"/>
                </a:solidFill>
                <a:latin typeface="Open Sans" panose="020B0606030504020204" pitchFamily="34" charset="0"/>
              </a:rPr>
              <a:t> the conditions 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of </a:t>
            </a: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exposure</a:t>
            </a:r>
            <a:endParaRPr lang="fr-FR" altLang="fr-FR" sz="2000" dirty="0" smtClean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0" lvl="1" indent="0">
              <a:spcBef>
                <a:spcPts val="400"/>
              </a:spcBef>
              <a:buSzPct val="101000"/>
              <a:buNone/>
            </a:pPr>
            <a:endParaRPr lang="fr-FR" altLang="fr-FR" sz="2000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360000" lvl="1" indent="-360000">
              <a:spcBef>
                <a:spcPts val="400"/>
              </a:spcBef>
              <a:buSzPct val="101000"/>
              <a:buBlip>
                <a:blip r:embed="rId2"/>
              </a:buBlip>
            </a:pP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Add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the data </a:t>
            </a: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into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the </a:t>
            </a: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Safety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log book  </a:t>
            </a:r>
            <a:r>
              <a:rPr lang="fr-FR" altLang="fr-FR" sz="2000" dirty="0">
                <a:solidFill>
                  <a:srgbClr val="2372B9"/>
                </a:solidFill>
                <a:latin typeface="Open Sans" panose="020B0606030504020204" pitchFamily="34" charset="0"/>
              </a:rPr>
              <a:t>(DUER) </a:t>
            </a: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with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the </a:t>
            </a: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safety</a:t>
            </a:r>
            <a:r>
              <a:rPr lang="fr-FR" altLang="fr-FR" sz="2000" dirty="0" smtClean="0">
                <a:solidFill>
                  <a:srgbClr val="2372B9"/>
                </a:solidFill>
                <a:latin typeface="Open Sans" panose="020B0606030504020204" pitchFamily="34" charset="0"/>
              </a:rPr>
              <a:t> </a:t>
            </a:r>
            <a:r>
              <a:rPr lang="fr-FR" altLang="fr-FR" sz="2000" dirty="0" err="1" smtClean="0">
                <a:solidFill>
                  <a:srgbClr val="2372B9"/>
                </a:solidFill>
                <a:latin typeface="Open Sans" panose="020B0606030504020204" pitchFamily="34" charset="0"/>
              </a:rPr>
              <a:t>advisor</a:t>
            </a:r>
            <a:endParaRPr lang="fr-FR" altLang="fr-FR" sz="2000" dirty="0" smtClean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0" lvl="1" indent="0">
              <a:spcBef>
                <a:spcPts val="400"/>
              </a:spcBef>
              <a:buSzPct val="101000"/>
              <a:buNone/>
            </a:pPr>
            <a:endParaRPr lang="fr-FR" altLang="fr-FR" sz="2000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  <a:buSzPct val="10100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</a:rPr>
              <a:t>Deduct</a:t>
            </a:r>
            <a:r>
              <a:rPr lang="fr-FR" altLang="fr-FR" dirty="0" smtClean="0">
                <a:latin typeface="Open Sans" panose="020B0606030504020204" pitchFamily="34" charset="0"/>
              </a:rPr>
              <a:t>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level</a:t>
            </a:r>
            <a:r>
              <a:rPr lang="fr-FR" altLang="fr-FR" dirty="0" smtClean="0">
                <a:latin typeface="Open Sans" panose="020B0606030504020204" pitchFamily="34" charset="0"/>
              </a:rPr>
              <a:t> of </a:t>
            </a:r>
            <a:r>
              <a:rPr lang="fr-FR" altLang="fr-FR" dirty="0" err="1" smtClean="0">
                <a:latin typeface="Open Sans" panose="020B0606030504020204" pitchFamily="34" charset="0"/>
              </a:rPr>
              <a:t>risk</a:t>
            </a:r>
            <a:endParaRPr lang="fr-FR" altLang="fr-FR" dirty="0"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  <a:buSzPct val="101000"/>
              <a:buBlip>
                <a:blip r:embed="rId2"/>
              </a:buBlip>
            </a:pPr>
            <a:endParaRPr lang="fr-FR" altLang="fr-FR" dirty="0">
              <a:latin typeface="Open Sans" panose="020B0606030504020204" pitchFamily="34" charset="0"/>
            </a:endParaRPr>
          </a:p>
          <a:p>
            <a:pPr>
              <a:spcBef>
                <a:spcPts val="400"/>
              </a:spcBef>
              <a:buSzPct val="10100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</a:rPr>
              <a:t>Define</a:t>
            </a:r>
            <a:r>
              <a:rPr lang="fr-FR" altLang="fr-FR" dirty="0" smtClean="0">
                <a:latin typeface="Open Sans" panose="020B0606030504020204" pitchFamily="34" charset="0"/>
              </a:rPr>
              <a:t>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means</a:t>
            </a:r>
            <a:r>
              <a:rPr lang="fr-FR" altLang="fr-FR" dirty="0" smtClean="0">
                <a:latin typeface="Open Sans" panose="020B0606030504020204" pitchFamily="34" charset="0"/>
              </a:rPr>
              <a:t> of protection to </a:t>
            </a:r>
            <a:r>
              <a:rPr lang="fr-FR" altLang="fr-FR" dirty="0" err="1" smtClean="0">
                <a:latin typeface="Open Sans" panose="020B0606030504020204" pitchFamily="34" charset="0"/>
              </a:rPr>
              <a:t>be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implemented</a:t>
            </a:r>
            <a:endParaRPr lang="fr-FR" altLang="fr-FR" dirty="0">
              <a:latin typeface="Open Sans" panose="020B060603050402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26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65330" y="233264"/>
            <a:ext cx="8064896" cy="36004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5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9pPr>
          </a:lstStyle>
          <a:p>
            <a:r>
              <a:rPr lang="fr-FR" altLang="fr-FR" kern="0" dirty="0" smtClean="0">
                <a:latin typeface="Ubuntu" panose="020B0504030602030204" pitchFamily="34" charset="0"/>
              </a:rPr>
              <a:t>How to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participate</a:t>
            </a:r>
            <a:r>
              <a:rPr lang="fr-FR" altLang="fr-FR" kern="0" dirty="0" smtClean="0">
                <a:latin typeface="Ubuntu" panose="020B0504030602030204" pitchFamily="34" charset="0"/>
              </a:rPr>
              <a:t> in the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kern="0" dirty="0" smtClean="0">
                <a:latin typeface="Ubuntu" panose="020B0504030602030204" pitchFamily="34" charset="0"/>
              </a:rPr>
              <a:t> of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Risk</a:t>
            </a:r>
            <a:r>
              <a:rPr lang="fr-FR" altLang="fr-FR" kern="0" dirty="0" smtClean="0">
                <a:latin typeface="Ubuntu" panose="020B0504030602030204" pitchFamily="34" charset="0"/>
              </a:rPr>
              <a:t>?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2934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the </a:t>
            </a:r>
            <a:r>
              <a:rPr lang="fr-FR" altLang="fr-FR" dirty="0" err="1"/>
              <a:t>prevention</a:t>
            </a:r>
            <a:r>
              <a:rPr lang="fr-FR" altLang="fr-FR" dirty="0"/>
              <a:t> of </a:t>
            </a:r>
            <a:r>
              <a:rPr lang="fr-FR" altLang="fr-FR" dirty="0" err="1"/>
              <a:t>Risk</a:t>
            </a:r>
            <a:r>
              <a:rPr lang="fr-FR" altLang="fr-FR" dirty="0"/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The </a:t>
            </a:r>
            <a:r>
              <a:rPr lang="fr-FR" altLang="fr-FR" dirty="0">
                <a:latin typeface="Ubuntu" panose="020B0504030602030204" pitchFamily="34" charset="0"/>
              </a:rPr>
              <a:t>dangers </a:t>
            </a:r>
            <a:r>
              <a:rPr lang="fr-FR" altLang="fr-FR" dirty="0" smtClean="0">
                <a:latin typeface="Ubuntu" panose="020B0504030602030204" pitchFamily="34" charset="0"/>
              </a:rPr>
              <a:t>of </a:t>
            </a:r>
            <a:r>
              <a:rPr lang="fr-FR" altLang="fr-FR" dirty="0" err="1" smtClean="0">
                <a:latin typeface="Ubuntu" panose="020B0504030602030204" pitchFamily="34" charset="0"/>
              </a:rPr>
              <a:t>your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activity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27</a:t>
            </a:fld>
            <a:endParaRPr lang="fr-FR" altLang="fr-FR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212" y="1278539"/>
            <a:ext cx="4101988" cy="5160232"/>
          </a:xfrm>
          <a:prstGeom prst="rect">
            <a:avLst/>
          </a:prstGeom>
          <a:noFill/>
        </p:spPr>
      </p:pic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9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28</a:t>
            </a:fld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37" y="404664"/>
            <a:ext cx="8064896" cy="56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83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ABAED9D-9EE2-4BC3-8089-00C074E35EFD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29</a:t>
            </a:fld>
            <a:endParaRPr lang="fr-FR" alt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352928" cy="58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2996952"/>
            <a:ext cx="4752528" cy="1470025"/>
          </a:xfrm>
        </p:spPr>
        <p:txBody>
          <a:bodyPr/>
          <a:lstStyle/>
          <a:p>
            <a:r>
              <a:rPr lang="fr-FR" altLang="fr-FR" dirty="0" err="1" smtClean="0">
                <a:latin typeface="Ubuntu" panose="020B0504030602030204" pitchFamily="34" charset="0"/>
              </a:rPr>
              <a:t>Why</a:t>
            </a:r>
            <a:r>
              <a:rPr lang="fr-FR" altLang="fr-FR" dirty="0" smtClean="0">
                <a:latin typeface="Ubuntu" panose="020B0504030602030204" pitchFamily="34" charset="0"/>
              </a:rPr>
              <a:t> a Home </a:t>
            </a:r>
            <a:r>
              <a:rPr lang="fr-FR" altLang="fr-FR" dirty="0" err="1" smtClean="0">
                <a:latin typeface="Ubuntu" panose="020B0504030602030204" pitchFamily="34" charset="0"/>
              </a:rPr>
              <a:t>security</a:t>
            </a:r>
            <a:r>
              <a:rPr lang="fr-FR" altLang="fr-FR" dirty="0" smtClean="0">
                <a:latin typeface="Ubuntu" panose="020B0504030602030204" pitchFamily="34" charset="0"/>
              </a:rPr>
              <a:t> 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6E2C6C-1A67-40AC-A8B7-9A7373CF6BB9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7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6511" y="319160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 smtClean="0"/>
              <a:t>occupational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risk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prevention</a:t>
            </a:r>
            <a:r>
              <a:rPr lang="fr-FR" altLang="fr-FR" dirty="0" smtClean="0"/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1784" y="810072"/>
            <a:ext cx="8280921" cy="504056"/>
          </a:xfrm>
        </p:spPr>
        <p:txBody>
          <a:bodyPr/>
          <a:lstStyle/>
          <a:p>
            <a:r>
              <a:rPr lang="fr-FR" altLang="fr-FR" sz="2400" dirty="0" err="1" smtClean="0">
                <a:latin typeface="Ubuntu" panose="020B0504030602030204" pitchFamily="34" charset="0"/>
              </a:rPr>
              <a:t>Individual</a:t>
            </a:r>
            <a:r>
              <a:rPr lang="fr-FR" altLang="fr-FR" sz="2400" dirty="0" smtClean="0">
                <a:latin typeface="Ubuntu" panose="020B0504030602030204" pitchFamily="34" charset="0"/>
              </a:rPr>
              <a:t> index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card</a:t>
            </a:r>
            <a:r>
              <a:rPr lang="fr-FR" altLang="fr-FR" sz="2400" dirty="0" smtClean="0">
                <a:latin typeface="Ubuntu" panose="020B0504030602030204" pitchFamily="34" charset="0"/>
              </a:rPr>
              <a:t> of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traceability</a:t>
            </a:r>
            <a:r>
              <a:rPr lang="fr-FR" altLang="fr-FR" sz="2400" dirty="0" smtClean="0">
                <a:latin typeface="Ubuntu" panose="020B0504030602030204" pitchFamily="34" charset="0"/>
              </a:rPr>
              <a:t> of the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exposures</a:t>
            </a:r>
            <a:endParaRPr lang="fr-FR" altLang="fr-FR" sz="2400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30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4" y="1358478"/>
            <a:ext cx="73707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3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11560" y="332656"/>
            <a:ext cx="8064896" cy="3600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Ubuntu" panose="020B0504030602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Ubuntu" panose="020B0504030602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Ubuntu" panose="020B0504030602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Ubuntu" panose="020B0504030602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Ubuntu" panose="020B0504030602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Ubuntu" panose="020B0504030602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Ubuntu" panose="020B0504030602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Ubuntu" panose="020B0504030602030204" pitchFamily="34" charset="0"/>
              </a:defRPr>
            </a:lvl9pPr>
          </a:lstStyle>
          <a:p>
            <a:r>
              <a:rPr lang="fr-FR" altLang="fr-FR" b="0" kern="0" dirty="0"/>
              <a:t>How to </a:t>
            </a:r>
            <a:r>
              <a:rPr lang="fr-FR" altLang="fr-FR" b="0" kern="0" dirty="0" err="1"/>
              <a:t>participate</a:t>
            </a:r>
            <a:r>
              <a:rPr lang="fr-FR" altLang="fr-FR" b="0" kern="0" dirty="0"/>
              <a:t> in the </a:t>
            </a:r>
            <a:r>
              <a:rPr lang="fr-FR" altLang="fr-FR" b="0" kern="0" dirty="0" err="1"/>
              <a:t>prevention</a:t>
            </a:r>
            <a:r>
              <a:rPr lang="fr-FR" altLang="fr-FR" b="0" kern="0" dirty="0"/>
              <a:t> of </a:t>
            </a:r>
            <a:r>
              <a:rPr lang="fr-FR" altLang="fr-FR" b="0" kern="0" dirty="0" err="1"/>
              <a:t>Risk</a:t>
            </a:r>
            <a:r>
              <a:rPr lang="fr-FR" altLang="fr-FR" b="0" kern="0" dirty="0"/>
              <a:t>?</a:t>
            </a:r>
            <a:endParaRPr lang="fr-FR" b="0" kern="0" dirty="0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11560" y="692696"/>
            <a:ext cx="8064896" cy="50405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b="1" dirty="0" smtClean="0">
                <a:latin typeface="Ubuntu" panose="020B0504030602030204" pitchFamily="34" charset="0"/>
              </a:rPr>
              <a:t>The main </a:t>
            </a:r>
            <a:r>
              <a:rPr lang="fr-FR" altLang="fr-FR" b="1" dirty="0" err="1" smtClean="0">
                <a:latin typeface="Ubuntu" panose="020B0504030602030204" pitchFamily="34" charset="0"/>
              </a:rPr>
              <a:t>hazards</a:t>
            </a:r>
            <a:r>
              <a:rPr lang="fr-FR" altLang="fr-FR" b="1" dirty="0" smtClean="0">
                <a:latin typeface="Ubuntu" panose="020B0504030602030204" pitchFamily="34" charset="0"/>
              </a:rPr>
              <a:t> in the </a:t>
            </a:r>
            <a:r>
              <a:rPr lang="fr-FR" altLang="fr-FR" b="1" dirty="0" err="1" smtClean="0">
                <a:latin typeface="Ubuntu" panose="020B0504030602030204" pitchFamily="34" charset="0"/>
              </a:rPr>
              <a:t>lab</a:t>
            </a:r>
            <a:endParaRPr lang="fr-FR" altLang="fr-FR" b="1" dirty="0">
              <a:latin typeface="Ubuntu" panose="020B0504030602030204" pitchFamily="34" charset="0"/>
            </a:endParaRPr>
          </a:p>
        </p:txBody>
      </p:sp>
      <p:pic>
        <p:nvPicPr>
          <p:cNvPr id="13" name="Picture 6" descr="Panneaux et autocollants NF EN ISO 7010 Chute avec dénivellation - W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791" y="1332068"/>
            <a:ext cx="773906" cy="773906"/>
          </a:xfrm>
          <a:prstGeom prst="rect">
            <a:avLst/>
          </a:prstGeom>
          <a:noFill/>
        </p:spPr>
      </p:pic>
      <p:pic>
        <p:nvPicPr>
          <p:cNvPr id="15" name="Picture 8" descr="Panneaux de danger &quot;Rayonnement lase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554" y="4250940"/>
            <a:ext cx="773906" cy="773906"/>
          </a:xfrm>
          <a:prstGeom prst="rect">
            <a:avLst/>
          </a:prstGeom>
          <a:noFill/>
        </p:spPr>
      </p:pic>
      <p:pic>
        <p:nvPicPr>
          <p:cNvPr id="16" name="Picture 12" descr="SGH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9722" y="3388573"/>
            <a:ext cx="800100" cy="800100"/>
          </a:xfrm>
          <a:prstGeom prst="rect">
            <a:avLst/>
          </a:prstGeom>
          <a:noFill/>
        </p:spPr>
      </p:pic>
      <p:pic>
        <p:nvPicPr>
          <p:cNvPr id="17" name="Picture 14" descr="Panneaux de danger &quot;Basses températures, conditions de gel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6885" y="5219180"/>
            <a:ext cx="773906" cy="773906"/>
          </a:xfrm>
          <a:prstGeom prst="rect">
            <a:avLst/>
          </a:prstGeom>
          <a:noFill/>
        </p:spPr>
      </p:pic>
      <p:pic>
        <p:nvPicPr>
          <p:cNvPr id="18" name="Picture 16" descr="SGH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2459" y="2825516"/>
            <a:ext cx="800100" cy="800100"/>
          </a:xfrm>
          <a:prstGeom prst="rect">
            <a:avLst/>
          </a:prstGeom>
          <a:noFill/>
        </p:spPr>
      </p:pic>
      <p:pic>
        <p:nvPicPr>
          <p:cNvPr id="19" name="Picture 18" descr="Panneaux de danger &quot;Danger électricité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5052" y="1998316"/>
            <a:ext cx="773906" cy="773906"/>
          </a:xfrm>
          <a:prstGeom prst="rect">
            <a:avLst/>
          </a:prstGeom>
          <a:noFill/>
        </p:spPr>
      </p:pic>
      <p:pic>
        <p:nvPicPr>
          <p:cNvPr id="20" name="Picture 20" descr="sku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7551" y="4112716"/>
            <a:ext cx="761238" cy="762000"/>
          </a:xfrm>
          <a:prstGeom prst="rect">
            <a:avLst/>
          </a:prstGeom>
          <a:noFill/>
        </p:spPr>
      </p:pic>
      <p:pic>
        <p:nvPicPr>
          <p:cNvPr id="21" name="Picture 22" descr="Afficher l'image d'origi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03394" y="3245666"/>
            <a:ext cx="707041" cy="648843"/>
          </a:xfrm>
          <a:prstGeom prst="rect">
            <a:avLst/>
          </a:prstGeom>
          <a:noFill/>
        </p:spPr>
      </p:pic>
      <p:pic>
        <p:nvPicPr>
          <p:cNvPr id="22" name="Picture 24" descr="Afficher l'image d'origi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3979" y="1256853"/>
            <a:ext cx="785813" cy="785813"/>
          </a:xfrm>
          <a:prstGeom prst="rect">
            <a:avLst/>
          </a:prstGeom>
          <a:noFill/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27" y="2070882"/>
            <a:ext cx="824074" cy="701340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27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4607724" y="1564920"/>
            <a:ext cx="3780700" cy="424034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i="1" dirty="0" smtClean="0"/>
              <a:t>Manuel handling</a:t>
            </a:r>
            <a:endParaRPr lang="fr-FR" sz="1600" i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600" i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i="1" dirty="0" err="1" smtClean="0"/>
              <a:t>Ionising</a:t>
            </a:r>
            <a:r>
              <a:rPr lang="fr-FR" sz="1600" i="1" dirty="0" smtClean="0"/>
              <a:t> radiation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600" i="1" dirty="0"/>
          </a:p>
          <a:p>
            <a:pPr>
              <a:lnSpc>
                <a:spcPct val="100000"/>
              </a:lnSpc>
            </a:pPr>
            <a:r>
              <a:rPr lang="fr-FR" sz="1600" i="1" dirty="0" smtClean="0"/>
              <a:t>No-</a:t>
            </a:r>
            <a:r>
              <a:rPr lang="fr-FR" sz="1600" i="1" dirty="0" err="1" smtClean="0"/>
              <a:t>Ionising</a:t>
            </a:r>
            <a:r>
              <a:rPr lang="fr-FR" sz="1600" i="1" dirty="0" smtClean="0"/>
              <a:t> </a:t>
            </a:r>
            <a:r>
              <a:rPr lang="fr-FR" sz="1600" i="1" dirty="0"/>
              <a:t>radiation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sz="1600" i="1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sz="1600" i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i="1" dirty="0" smtClean="0"/>
              <a:t>Chemical </a:t>
            </a:r>
            <a:r>
              <a:rPr lang="fr-FR" sz="1600" i="1" dirty="0" err="1" smtClean="0"/>
              <a:t>risk</a:t>
            </a:r>
            <a:endParaRPr lang="fr-FR" sz="1600" i="1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sz="1600" i="1" dirty="0" smtClean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sz="1600" i="1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i="1" dirty="0" err="1" smtClean="0"/>
              <a:t>Occupational</a:t>
            </a:r>
            <a:r>
              <a:rPr lang="fr-FR" sz="1600" i="1" dirty="0" smtClean="0"/>
              <a:t> stress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sz="1600" i="1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i="1" dirty="0" smtClean="0"/>
              <a:t>Display </a:t>
            </a:r>
            <a:r>
              <a:rPr lang="fr-FR" sz="1600" i="1" dirty="0" err="1" smtClean="0"/>
              <a:t>screen</a:t>
            </a:r>
            <a:r>
              <a:rPr lang="fr-FR" sz="1600" i="1" dirty="0" smtClean="0"/>
              <a:t> Equipment (DSE)</a:t>
            </a:r>
            <a:endParaRPr lang="fr-FR" sz="1600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515526" y="1645972"/>
            <a:ext cx="3816424" cy="451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400" i="1" dirty="0"/>
              <a:t>Chutes </a:t>
            </a:r>
          </a:p>
          <a:p>
            <a:pPr>
              <a:lnSpc>
                <a:spcPct val="100000"/>
              </a:lnSpc>
            </a:pPr>
            <a:endParaRPr lang="fr-FR" sz="1400" i="1" dirty="0"/>
          </a:p>
          <a:p>
            <a:pPr>
              <a:lnSpc>
                <a:spcPct val="100000"/>
              </a:lnSpc>
            </a:pPr>
            <a:r>
              <a:rPr lang="fr-FR" sz="1400" i="1" dirty="0" err="1" smtClean="0"/>
              <a:t>Electricity</a:t>
            </a:r>
            <a:endParaRPr lang="fr-FR" sz="1400" i="1" dirty="0"/>
          </a:p>
          <a:p>
            <a:pPr>
              <a:lnSpc>
                <a:spcPct val="100000"/>
              </a:lnSpc>
            </a:pPr>
            <a:endParaRPr lang="fr-FR" sz="1400" i="1" dirty="0"/>
          </a:p>
          <a:p>
            <a:pPr>
              <a:lnSpc>
                <a:spcPct val="100000"/>
              </a:lnSpc>
            </a:pPr>
            <a:r>
              <a:rPr lang="fr-FR" sz="1400" i="1" dirty="0"/>
              <a:t>p</a:t>
            </a:r>
            <a:r>
              <a:rPr lang="fr-FR" sz="1400" i="1" dirty="0" smtClean="0"/>
              <a:t>ressure </a:t>
            </a:r>
            <a:r>
              <a:rPr lang="fr-FR" sz="1400" i="1" dirty="0" err="1" smtClean="0"/>
              <a:t>equipment</a:t>
            </a:r>
            <a:endParaRPr lang="fr-FR" sz="1400" i="1" dirty="0"/>
          </a:p>
          <a:p>
            <a:pPr>
              <a:lnSpc>
                <a:spcPct val="100000"/>
              </a:lnSpc>
            </a:pPr>
            <a:endParaRPr lang="fr-FR" sz="1400" i="1" dirty="0" smtClean="0"/>
          </a:p>
          <a:p>
            <a:pPr marL="0" indent="0">
              <a:lnSpc>
                <a:spcPct val="100000"/>
              </a:lnSpc>
              <a:buNone/>
            </a:pPr>
            <a:endParaRPr lang="fr-FR" sz="1400" i="1" dirty="0"/>
          </a:p>
          <a:p>
            <a:pPr>
              <a:lnSpc>
                <a:spcPct val="100000"/>
              </a:lnSpc>
            </a:pPr>
            <a:r>
              <a:rPr lang="fr-FR" sz="1400" i="1" dirty="0" err="1" smtClean="0"/>
              <a:t>Fire</a:t>
            </a:r>
            <a:endParaRPr lang="fr-FR" sz="1400" i="1" dirty="0"/>
          </a:p>
          <a:p>
            <a:pPr>
              <a:lnSpc>
                <a:spcPct val="100000"/>
              </a:lnSpc>
            </a:pPr>
            <a:endParaRPr lang="fr-FR" sz="1400" i="1" dirty="0"/>
          </a:p>
          <a:p>
            <a:pPr>
              <a:lnSpc>
                <a:spcPct val="100000"/>
              </a:lnSpc>
            </a:pPr>
            <a:r>
              <a:rPr lang="fr-FR" sz="1400" i="1" dirty="0"/>
              <a:t>Laser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i="1" dirty="0" smtClean="0"/>
          </a:p>
          <a:p>
            <a:pPr marL="0" indent="0">
              <a:lnSpc>
                <a:spcPct val="100000"/>
              </a:lnSpc>
              <a:buNone/>
            </a:pPr>
            <a:endParaRPr lang="fr-FR" sz="1400" i="1" dirty="0"/>
          </a:p>
          <a:p>
            <a:pPr>
              <a:lnSpc>
                <a:spcPct val="100000"/>
              </a:lnSpc>
            </a:pPr>
            <a:r>
              <a:rPr lang="fr-FR" sz="1400" i="1" dirty="0" err="1" smtClean="0"/>
              <a:t>Cryogenic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liquids</a:t>
            </a:r>
            <a:r>
              <a:rPr lang="fr-FR" sz="1400" i="1" dirty="0" smtClean="0"/>
              <a:t> and </a:t>
            </a:r>
            <a:r>
              <a:rPr lang="fr-FR" sz="1400" i="1" dirty="0" err="1" smtClean="0"/>
              <a:t>gas</a:t>
            </a:r>
            <a:endParaRPr lang="fr-FR" sz="1400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4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695" y="264460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</a:t>
            </a:r>
            <a:r>
              <a:rPr lang="fr-FR" altLang="fr-FR" dirty="0" err="1" smtClean="0">
                <a:latin typeface="Ubuntu" panose="020B0504030602030204" pitchFamily="34" charset="0"/>
              </a:rPr>
              <a:t>assess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32</a:t>
            </a:fld>
            <a:endParaRPr lang="fr-FR" altLang="fr-FR" dirty="0"/>
          </a:p>
        </p:txBody>
      </p:sp>
      <p:pic>
        <p:nvPicPr>
          <p:cNvPr id="8" name="Picture 2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319785"/>
            <a:ext cx="2592388" cy="25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54"/>
          <p:cNvSpPr>
            <a:spLocks noChangeArrowheads="1"/>
          </p:cNvSpPr>
          <p:nvPr/>
        </p:nvSpPr>
        <p:spPr bwMode="auto">
          <a:xfrm>
            <a:off x="250825" y="4983610"/>
            <a:ext cx="26654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smtClean="0">
                <a:solidFill>
                  <a:srgbClr val="008000"/>
                </a:solidFill>
                <a:latin typeface="+mn-lt"/>
              </a:rPr>
              <a:t>Chemical </a:t>
            </a:r>
            <a:r>
              <a:rPr lang="fr-FR" altLang="fr-FR" sz="2000" b="1" dirty="0" err="1" smtClean="0">
                <a:solidFill>
                  <a:srgbClr val="008000"/>
                </a:solidFill>
                <a:latin typeface="+mn-lt"/>
              </a:rPr>
              <a:t>peoduct</a:t>
            </a:r>
            <a:endParaRPr lang="fr-FR" altLang="fr-FR" sz="2000" b="1" dirty="0">
              <a:solidFill>
                <a:srgbClr val="008000"/>
              </a:solidFill>
              <a:latin typeface="+mn-lt"/>
            </a:endParaRPr>
          </a:p>
          <a:p>
            <a:pPr>
              <a:buFontTx/>
              <a:buNone/>
            </a:pPr>
            <a:r>
              <a:rPr lang="fr-FR" altLang="fr-FR" sz="2000" b="1" dirty="0">
                <a:solidFill>
                  <a:srgbClr val="008000"/>
                </a:solidFill>
                <a:latin typeface="+mn-lt"/>
              </a:rPr>
              <a:t>(</a:t>
            </a:r>
            <a:r>
              <a:rPr lang="fr-FR" altLang="fr-FR" sz="2000" b="1" dirty="0" err="1" smtClean="0">
                <a:solidFill>
                  <a:srgbClr val="008000"/>
                </a:solidFill>
                <a:latin typeface="+mn-lt"/>
              </a:rPr>
              <a:t>toxicity</a:t>
            </a:r>
            <a:r>
              <a:rPr lang="fr-FR" altLang="fr-FR" sz="2000" b="1" dirty="0" smtClean="0">
                <a:solidFill>
                  <a:srgbClr val="008000"/>
                </a:solidFill>
                <a:latin typeface="+mn-lt"/>
              </a:rPr>
              <a:t>)</a:t>
            </a:r>
            <a:endParaRPr lang="fr-FR" altLang="fr-FR" sz="2000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0" name="Picture 20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8083" y="2528169"/>
            <a:ext cx="2520950" cy="2586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56"/>
          <p:cNvSpPr>
            <a:spLocks noChangeArrowheads="1"/>
          </p:cNvSpPr>
          <p:nvPr/>
        </p:nvSpPr>
        <p:spPr bwMode="auto">
          <a:xfrm>
            <a:off x="2919661" y="2465289"/>
            <a:ext cx="382497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82563" indent="-1825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366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446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25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80000"/>
            </a:pPr>
            <a:r>
              <a:rPr lang="fr-FR" altLang="fr-FR" sz="2000" b="1" dirty="0">
                <a:solidFill>
                  <a:srgbClr val="9900CC"/>
                </a:solidFill>
                <a:latin typeface="+mn-lt"/>
              </a:rPr>
              <a:t>conditions 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of use (</a:t>
            </a:r>
            <a:r>
              <a:rPr lang="fr-FR" altLang="fr-FR" sz="2000" b="1" dirty="0" err="1" smtClean="0">
                <a:solidFill>
                  <a:srgbClr val="9900CC"/>
                </a:solidFill>
                <a:latin typeface="+mn-lt"/>
              </a:rPr>
              <a:t>frequency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, duration, </a:t>
            </a:r>
            <a:r>
              <a:rPr lang="fr-FR" altLang="fr-FR" sz="2000" b="1" dirty="0" err="1" smtClean="0">
                <a:solidFill>
                  <a:srgbClr val="9900CC"/>
                </a:solidFill>
                <a:latin typeface="+mn-lt"/>
              </a:rPr>
              <a:t>amount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, </a:t>
            </a:r>
            <a:r>
              <a:rPr lang="fr-FR" altLang="fr-FR" sz="2000" b="1" dirty="0">
                <a:solidFill>
                  <a:srgbClr val="9900CC"/>
                </a:solidFill>
                <a:latin typeface="+mn-lt"/>
              </a:rPr>
              <a:t>dilution)</a:t>
            </a:r>
          </a:p>
          <a:p>
            <a:pPr>
              <a:buSzPct val="80000"/>
            </a:pPr>
            <a:r>
              <a:rPr lang="fr-FR" altLang="fr-FR" sz="2000" b="1" dirty="0">
                <a:solidFill>
                  <a:srgbClr val="9900CC"/>
                </a:solidFill>
                <a:latin typeface="+mn-lt"/>
              </a:rPr>
              <a:t>protections (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collective, </a:t>
            </a:r>
            <a:r>
              <a:rPr lang="fr-FR" altLang="fr-FR" sz="2000" b="1" dirty="0" err="1" smtClean="0">
                <a:solidFill>
                  <a:srgbClr val="9900CC"/>
                </a:solidFill>
                <a:latin typeface="+mn-lt"/>
              </a:rPr>
              <a:t>individual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)</a:t>
            </a:r>
            <a:endParaRPr lang="fr-FR" altLang="fr-FR" sz="2000" b="1" dirty="0">
              <a:solidFill>
                <a:srgbClr val="9900CC"/>
              </a:solidFill>
              <a:latin typeface="+mn-lt"/>
            </a:endParaRPr>
          </a:p>
          <a:p>
            <a:pPr>
              <a:buSzPct val="80000"/>
            </a:pPr>
            <a:r>
              <a:rPr lang="fr-FR" altLang="fr-FR" sz="2000" b="1" dirty="0" err="1" smtClean="0">
                <a:solidFill>
                  <a:srgbClr val="9900CC"/>
                </a:solidFill>
                <a:latin typeface="+mn-lt"/>
              </a:rPr>
              <a:t>Behavior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 of the </a:t>
            </a:r>
            <a:r>
              <a:rPr lang="fr-FR" altLang="fr-FR" sz="2000" b="1" dirty="0" err="1" smtClean="0">
                <a:solidFill>
                  <a:srgbClr val="9900CC"/>
                </a:solidFill>
                <a:latin typeface="+mn-lt"/>
              </a:rPr>
              <a:t>manipulator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 (</a:t>
            </a:r>
            <a:r>
              <a:rPr lang="fr-FR" altLang="fr-FR" sz="2000" b="1" dirty="0" err="1" smtClean="0">
                <a:solidFill>
                  <a:srgbClr val="9900CC"/>
                </a:solidFill>
                <a:latin typeface="+mn-lt"/>
              </a:rPr>
              <a:t>trainig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, </a:t>
            </a:r>
            <a:r>
              <a:rPr lang="fr-FR" altLang="fr-FR" sz="2000" b="1" dirty="0">
                <a:solidFill>
                  <a:srgbClr val="9900CC"/>
                </a:solidFill>
                <a:latin typeface="+mn-lt"/>
              </a:rPr>
              <a:t>respect 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of </a:t>
            </a:r>
            <a:r>
              <a:rPr lang="fr-FR" altLang="fr-FR" sz="2000" b="1" dirty="0" err="1" smtClean="0">
                <a:solidFill>
                  <a:srgbClr val="9900CC"/>
                </a:solidFill>
                <a:latin typeface="+mn-lt"/>
              </a:rPr>
              <a:t>rules</a:t>
            </a:r>
            <a:r>
              <a:rPr lang="fr-FR" altLang="fr-FR" sz="2000" b="1" dirty="0" smtClean="0">
                <a:solidFill>
                  <a:srgbClr val="9900CC"/>
                </a:solidFill>
                <a:latin typeface="+mn-lt"/>
              </a:rPr>
              <a:t>)</a:t>
            </a:r>
            <a:endParaRPr lang="fr-FR" altLang="fr-FR" sz="2000" b="1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12" name="Text Box 2058"/>
          <p:cNvSpPr txBox="1">
            <a:spLocks noChangeArrowheads="1"/>
          </p:cNvSpPr>
          <p:nvPr/>
        </p:nvSpPr>
        <p:spPr bwMode="auto">
          <a:xfrm>
            <a:off x="6744633" y="5268194"/>
            <a:ext cx="1726435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 b="1" dirty="0">
                <a:solidFill>
                  <a:srgbClr val="FF6600"/>
                </a:solidFill>
                <a:latin typeface="+mn-lt"/>
              </a:rPr>
              <a:t>intoxication</a:t>
            </a:r>
          </a:p>
        </p:txBody>
      </p:sp>
      <p:sp>
        <p:nvSpPr>
          <p:cNvPr id="13" name="Rectangle 2052"/>
          <p:cNvSpPr>
            <a:spLocks noChangeArrowheads="1"/>
          </p:cNvSpPr>
          <p:nvPr/>
        </p:nvSpPr>
        <p:spPr bwMode="auto">
          <a:xfrm>
            <a:off x="623345" y="1796840"/>
            <a:ext cx="2582066" cy="43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 smtClean="0">
                <a:solidFill>
                  <a:srgbClr val="008000"/>
                </a:solidFill>
                <a:latin typeface="Ubuntu" panose="020B0504030602030204" pitchFamily="34" charset="0"/>
              </a:rPr>
              <a:t>Danger      </a:t>
            </a:r>
            <a:r>
              <a:rPr lang="fr-FR" altLang="fr-FR" b="1" dirty="0" smtClean="0">
                <a:latin typeface="Ubuntu" panose="020B0504030602030204" pitchFamily="34" charset="0"/>
              </a:rPr>
              <a:t>X</a:t>
            </a:r>
            <a:endParaRPr lang="fr-FR" altLang="fr-FR" b="1" dirty="0">
              <a:latin typeface="Ubuntu" panose="020B0504030602030204" pitchFamily="34" charset="0"/>
            </a:endParaRPr>
          </a:p>
        </p:txBody>
      </p:sp>
      <p:sp>
        <p:nvSpPr>
          <p:cNvPr id="14" name="Rectangle 2053"/>
          <p:cNvSpPr>
            <a:spLocks noChangeArrowheads="1"/>
          </p:cNvSpPr>
          <p:nvPr/>
        </p:nvSpPr>
        <p:spPr bwMode="auto">
          <a:xfrm>
            <a:off x="3545876" y="1700808"/>
            <a:ext cx="3198757" cy="5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82563" indent="-1825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36613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446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2588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80000"/>
              <a:buFont typeface="Wingdings" panose="05000000000000000000" pitchFamily="2" charset="2"/>
              <a:buNone/>
            </a:pPr>
            <a:r>
              <a:rPr lang="fr-FR" altLang="fr-FR" b="1" dirty="0" err="1" smtClean="0">
                <a:solidFill>
                  <a:srgbClr val="9900CC"/>
                </a:solidFill>
                <a:latin typeface="Ubuntu" panose="020B0504030602030204" pitchFamily="34" charset="0"/>
              </a:rPr>
              <a:t>Exposure</a:t>
            </a:r>
            <a:r>
              <a:rPr lang="fr-FR" altLang="fr-FR" b="1" dirty="0" smtClean="0">
                <a:solidFill>
                  <a:srgbClr val="9900CC"/>
                </a:solidFill>
                <a:latin typeface="Ubuntu" panose="020B0504030602030204" pitchFamily="34" charset="0"/>
              </a:rPr>
              <a:t>    </a:t>
            </a:r>
            <a:r>
              <a:rPr lang="fr-FR" altLang="fr-FR" sz="3600" b="1" dirty="0" smtClean="0">
                <a:latin typeface="Ubuntu" panose="020B0504030602030204" pitchFamily="34" charset="0"/>
              </a:rPr>
              <a:t>=</a:t>
            </a:r>
            <a:endParaRPr lang="fr-FR" altLang="fr-FR" sz="3600" b="1" dirty="0">
              <a:latin typeface="Ubuntu" panose="020B0504030602030204" pitchFamily="34" charset="0"/>
            </a:endParaRPr>
          </a:p>
        </p:txBody>
      </p:sp>
      <p:sp>
        <p:nvSpPr>
          <p:cNvPr id="15" name="Text Box 2057"/>
          <p:cNvSpPr txBox="1">
            <a:spLocks noChangeArrowheads="1"/>
          </p:cNvSpPr>
          <p:nvPr/>
        </p:nvSpPr>
        <p:spPr bwMode="auto">
          <a:xfrm>
            <a:off x="7043083" y="1764556"/>
            <a:ext cx="91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800" b="1" dirty="0" err="1" smtClean="0">
                <a:solidFill>
                  <a:srgbClr val="FF6600"/>
                </a:solidFill>
                <a:latin typeface="Ubuntu" panose="020B0504030602030204" pitchFamily="34" charset="0"/>
              </a:rPr>
              <a:t>Risk</a:t>
            </a:r>
            <a:endParaRPr lang="fr-FR" altLang="fr-FR" sz="2800" b="1" dirty="0">
              <a:solidFill>
                <a:srgbClr val="FF6600"/>
              </a:solidFill>
              <a:latin typeface="Ubuntu" panose="020B050403060203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66781" y="372792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189" y="821380"/>
            <a:ext cx="8064896" cy="504056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</a:t>
            </a:r>
            <a:r>
              <a:rPr lang="fr-FR" altLang="fr-FR" dirty="0" err="1">
                <a:latin typeface="Ubuntu" panose="020B0504030602030204" pitchFamily="34" charset="0"/>
              </a:rPr>
              <a:t>protect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yourself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from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risks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33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400" b="1" dirty="0" err="1" smtClean="0"/>
              <a:t>Work</a:t>
            </a:r>
            <a:r>
              <a:rPr lang="fr-FR" sz="2400" b="1" dirty="0" smtClean="0"/>
              <a:t> </a:t>
            </a:r>
            <a:r>
              <a:rPr lang="fr-FR" sz="2400" b="1" dirty="0"/>
              <a:t>o</a:t>
            </a:r>
            <a:r>
              <a:rPr lang="fr-FR" sz="2400" b="1" dirty="0" smtClean="0"/>
              <a:t>bligation</a:t>
            </a:r>
          </a:p>
          <a:p>
            <a:pPr marL="0" indent="0">
              <a:buNone/>
            </a:pPr>
            <a:endParaRPr lang="fr-FR" sz="2400" b="1" dirty="0" smtClean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grpSp>
        <p:nvGrpSpPr>
          <p:cNvPr id="10" name="Groupe 6"/>
          <p:cNvGrpSpPr>
            <a:grpSpLocks/>
          </p:cNvGrpSpPr>
          <p:nvPr/>
        </p:nvGrpSpPr>
        <p:grpSpPr bwMode="auto">
          <a:xfrm>
            <a:off x="683568" y="977681"/>
            <a:ext cx="7531522" cy="3044656"/>
            <a:chOff x="611188" y="765175"/>
            <a:chExt cx="8229551" cy="4067482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rot="743979">
              <a:off x="7758304" y="4751619"/>
              <a:ext cx="388560" cy="8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" name="Rectangle 7"/>
            <p:cNvSpPr txBox="1">
              <a:spLocks noChangeArrowheads="1"/>
            </p:cNvSpPr>
            <p:nvPr/>
          </p:nvSpPr>
          <p:spPr>
            <a:xfrm>
              <a:off x="611188" y="765175"/>
              <a:ext cx="8229551" cy="656068"/>
            </a:xfrm>
            <a:prstGeom prst="rect">
              <a:avLst/>
            </a:prstGeom>
          </p:spPr>
          <p:txBody>
            <a:bodyPr/>
            <a:lstStyle/>
            <a:p>
              <a:pPr algn="ctr" eaLnBrk="1" hangingPunct="1">
                <a:lnSpc>
                  <a:spcPct val="105000"/>
                </a:lnSpc>
                <a:buFont typeface="Tahoma" pitchFamily="34" charset="0"/>
                <a:buNone/>
                <a:defRPr/>
              </a:pPr>
              <a:endParaRPr lang="fr-FR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+mj-ea"/>
                <a:cs typeface="+mj-cs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73452" y="2055763"/>
            <a:ext cx="7704138" cy="36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FontTx/>
              <a:buChar char="-"/>
            </a:pP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Written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protocol</a:t>
            </a: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-"/>
            </a:pP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Char char="-"/>
            </a:pPr>
            <a:r>
              <a:rPr lang="fr-FR" altLang="fr-FR" dirty="0">
                <a:solidFill>
                  <a:srgbClr val="2372B9"/>
                </a:solidFill>
                <a:latin typeface="+mn-lt"/>
              </a:rPr>
              <a:t>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Analysis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 of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each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step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:</a:t>
            </a: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altLang="fr-FR" dirty="0">
                <a:solidFill>
                  <a:srgbClr val="2372B9"/>
                </a:solidFill>
                <a:latin typeface="+mn-lt"/>
              </a:rPr>
              <a:t>	-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need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 in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products</a:t>
            </a: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altLang="fr-FR" dirty="0">
                <a:solidFill>
                  <a:srgbClr val="2372B9"/>
                </a:solidFill>
                <a:latin typeface="+mn-lt"/>
              </a:rPr>
              <a:t>	-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necessary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materials</a:t>
            </a: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altLang="fr-FR" dirty="0">
                <a:solidFill>
                  <a:srgbClr val="2372B9"/>
                </a:solidFill>
                <a:latin typeface="+mn-lt"/>
              </a:rPr>
              <a:t>	- 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provision of EPC</a:t>
            </a: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altLang="fr-FR" dirty="0">
                <a:solidFill>
                  <a:srgbClr val="2372B9"/>
                </a:solidFill>
                <a:latin typeface="+mn-lt"/>
              </a:rPr>
              <a:t>	- 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PPE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requires</a:t>
            </a: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altLang="fr-FR" dirty="0">
                <a:solidFill>
                  <a:srgbClr val="2372B9"/>
                </a:solidFill>
                <a:latin typeface="+mn-lt"/>
              </a:rPr>
              <a:t>	-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waste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  </a:t>
            </a: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fr-FR" altLang="fr-FR" dirty="0">
              <a:solidFill>
                <a:srgbClr val="2372B9"/>
              </a:solidFill>
              <a:latin typeface="+mn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fr-FR" altLang="fr-FR" dirty="0">
                <a:solidFill>
                  <a:srgbClr val="2372B9"/>
                </a:solidFill>
                <a:latin typeface="+mn-lt"/>
              </a:rPr>
              <a:t>- </a:t>
            </a:r>
            <a:r>
              <a:rPr lang="fr-FR" altLang="fr-FR" dirty="0" err="1" smtClean="0">
                <a:solidFill>
                  <a:srgbClr val="2372B9"/>
                </a:solidFill>
                <a:latin typeface="+mn-lt"/>
              </a:rPr>
              <a:t>Special</a:t>
            </a:r>
            <a:r>
              <a:rPr lang="fr-FR" altLang="fr-FR" dirty="0" smtClean="0">
                <a:solidFill>
                  <a:srgbClr val="2372B9"/>
                </a:solidFill>
                <a:latin typeface="+mn-lt"/>
              </a:rPr>
              <a:t> training?...</a:t>
            </a:r>
            <a:endParaRPr lang="fr-FR" altLang="fr-FR" dirty="0">
              <a:solidFill>
                <a:srgbClr val="2372B9"/>
              </a:solidFill>
              <a:latin typeface="+mn-lt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4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6511" y="342919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</a:t>
            </a:r>
            <a:r>
              <a:rPr lang="fr-FR" altLang="fr-FR" dirty="0" err="1" smtClean="0">
                <a:latin typeface="Ubuntu" panose="020B0504030602030204" pitchFamily="34" charset="0"/>
              </a:rPr>
              <a:t>suppress</a:t>
            </a:r>
            <a:r>
              <a:rPr lang="fr-FR" altLang="fr-FR" dirty="0" smtClean="0">
                <a:latin typeface="Ubuntu" panose="020B0504030602030204" pitchFamily="34" charset="0"/>
              </a:rPr>
              <a:t>/</a:t>
            </a:r>
            <a:r>
              <a:rPr lang="fr-FR" altLang="fr-FR" dirty="0" err="1" smtClean="0">
                <a:latin typeface="Ubuntu" panose="020B0504030602030204" pitchFamily="34" charset="0"/>
              </a:rPr>
              <a:t>decrease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? 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560" y="1300043"/>
            <a:ext cx="8064896" cy="4458608"/>
          </a:xfrm>
        </p:spPr>
        <p:txBody>
          <a:bodyPr/>
          <a:lstStyle/>
          <a:p>
            <a:pPr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fr-FR" altLang="fr-FR" sz="4400" b="1" dirty="0" err="1" smtClean="0">
                <a:solidFill>
                  <a:srgbClr val="0070C0"/>
                </a:solidFill>
              </a:rPr>
              <a:t>Intinsic</a:t>
            </a:r>
            <a:r>
              <a:rPr lang="fr-FR" altLang="fr-FR" sz="4400" b="1" dirty="0" smtClean="0">
                <a:solidFill>
                  <a:srgbClr val="0070C0"/>
                </a:solidFill>
              </a:rPr>
              <a:t> </a:t>
            </a:r>
            <a:r>
              <a:rPr lang="fr-FR" altLang="fr-FR" sz="4400" b="1" dirty="0" err="1" smtClean="0">
                <a:solidFill>
                  <a:srgbClr val="0070C0"/>
                </a:solidFill>
              </a:rPr>
              <a:t>prevention</a:t>
            </a:r>
            <a:endParaRPr lang="fr-FR" altLang="fr-FR" sz="4000" dirty="0">
              <a:solidFill>
                <a:srgbClr val="0070C0"/>
              </a:solidFill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fr-FR" altLang="fr-FR" sz="4000" b="1" dirty="0" smtClean="0">
                <a:solidFill>
                  <a:srgbClr val="0070C0"/>
                </a:solidFill>
              </a:rPr>
              <a:t>Collective protection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fr-FR" altLang="fr-FR" sz="3200" b="1" dirty="0" err="1" smtClean="0">
                <a:solidFill>
                  <a:srgbClr val="0070C0"/>
                </a:solidFill>
              </a:rPr>
              <a:t>Individual</a:t>
            </a:r>
            <a:r>
              <a:rPr lang="fr-FR" altLang="fr-FR" sz="3200" b="1" dirty="0" smtClean="0">
                <a:solidFill>
                  <a:srgbClr val="0070C0"/>
                </a:solidFill>
              </a:rPr>
              <a:t> protection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fr-FR" altLang="fr-FR" sz="2400" b="1" dirty="0" smtClean="0">
                <a:solidFill>
                  <a:srgbClr val="0070C0"/>
                </a:solidFill>
              </a:rPr>
              <a:t>instructions</a:t>
            </a:r>
            <a:endParaRPr lang="fr-FR" altLang="fr-FR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34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6511" y="326212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</a:t>
            </a:r>
            <a:r>
              <a:rPr lang="fr-FR" altLang="fr-FR" dirty="0" err="1" smtClean="0">
                <a:latin typeface="Ubuntu" panose="020B0504030602030204" pitchFamily="34" charset="0"/>
              </a:rPr>
              <a:t>protect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yourself</a:t>
            </a:r>
            <a:r>
              <a:rPr lang="fr-FR" altLang="fr-FR" dirty="0" smtClean="0">
                <a:latin typeface="Ubuntu" panose="020B0504030602030204" pitchFamily="34" charset="0"/>
              </a:rPr>
              <a:t> 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188" y="1556321"/>
            <a:ext cx="8065268" cy="4672477"/>
          </a:xfrm>
        </p:spPr>
        <p:txBody>
          <a:bodyPr/>
          <a:lstStyle/>
          <a:p>
            <a:r>
              <a:rPr lang="fr-FR" altLang="fr-FR" b="1" dirty="0">
                <a:solidFill>
                  <a:srgbClr val="0070C0"/>
                </a:solidFill>
              </a:rPr>
              <a:t>TECHNICAL </a:t>
            </a:r>
            <a:r>
              <a:rPr lang="fr-FR" altLang="fr-FR" b="1" dirty="0" smtClean="0">
                <a:solidFill>
                  <a:srgbClr val="0070C0"/>
                </a:solidFill>
              </a:rPr>
              <a:t>&amp; COLLECTIVE ASPECT </a:t>
            </a:r>
          </a:p>
          <a:p>
            <a:pPr marL="0" indent="0">
              <a:buNone/>
            </a:pPr>
            <a:r>
              <a:rPr lang="fr-FR" altLang="fr-FR" b="1" i="1" dirty="0" smtClean="0">
                <a:solidFill>
                  <a:srgbClr val="0070C0"/>
                </a:solidFill>
              </a:rPr>
              <a:t>     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products</a:t>
            </a:r>
            <a:r>
              <a:rPr lang="fr-FR" altLang="fr-FR" i="1" dirty="0" smtClean="0">
                <a:solidFill>
                  <a:srgbClr val="0070C0"/>
                </a:solidFill>
              </a:rPr>
              <a:t>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equipment</a:t>
            </a:r>
            <a:r>
              <a:rPr lang="fr-FR" altLang="fr-FR" i="1" dirty="0" smtClean="0">
                <a:solidFill>
                  <a:srgbClr val="0070C0"/>
                </a:solidFill>
              </a:rPr>
              <a:t>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waste</a:t>
            </a:r>
            <a:r>
              <a:rPr lang="fr-FR" altLang="fr-FR" i="1" dirty="0" smtClean="0">
                <a:solidFill>
                  <a:srgbClr val="0070C0"/>
                </a:solidFill>
              </a:rPr>
              <a:t>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premises</a:t>
            </a:r>
            <a:r>
              <a:rPr lang="fr-FR" altLang="fr-FR" i="1" dirty="0" smtClean="0">
                <a:solidFill>
                  <a:srgbClr val="0070C0"/>
                </a:solidFill>
              </a:rPr>
              <a:t>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technology</a:t>
            </a:r>
            <a:r>
              <a:rPr lang="fr-FR" altLang="fr-FR" i="1" dirty="0" smtClean="0">
                <a:solidFill>
                  <a:srgbClr val="0070C0"/>
                </a:solidFill>
              </a:rPr>
              <a:t>,</a:t>
            </a:r>
            <a:r>
              <a:rPr lang="fr-FR" altLang="fr-FR" i="1" dirty="0">
                <a:solidFill>
                  <a:srgbClr val="0070C0"/>
                </a:solidFill>
              </a:rPr>
              <a:t/>
            </a:r>
            <a:br>
              <a:rPr lang="fr-FR" altLang="fr-FR" i="1" dirty="0">
                <a:solidFill>
                  <a:srgbClr val="0070C0"/>
                </a:solidFill>
              </a:rPr>
            </a:br>
            <a:r>
              <a:rPr lang="fr-FR" altLang="fr-FR" i="1" dirty="0" smtClean="0">
                <a:solidFill>
                  <a:srgbClr val="0070C0"/>
                </a:solidFill>
              </a:rPr>
              <a:t>     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environment</a:t>
            </a:r>
            <a:r>
              <a:rPr lang="fr-FR" altLang="fr-FR" i="1" dirty="0">
                <a:solidFill>
                  <a:srgbClr val="0070C0"/>
                </a:solidFill>
              </a:rPr>
              <a:t>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periodic</a:t>
            </a:r>
            <a:r>
              <a:rPr lang="fr-FR" altLang="fr-FR" i="1" dirty="0" smtClean="0">
                <a:solidFill>
                  <a:srgbClr val="0070C0"/>
                </a:solidFill>
              </a:rPr>
              <a:t> control</a:t>
            </a:r>
            <a:r>
              <a:rPr lang="fr-FR" altLang="fr-FR" dirty="0" smtClean="0">
                <a:solidFill>
                  <a:srgbClr val="0070C0"/>
                </a:solidFill>
              </a:rPr>
              <a:t>, </a:t>
            </a:r>
            <a:endParaRPr lang="fr-FR" altLang="fr-FR" dirty="0">
              <a:solidFill>
                <a:srgbClr val="0070C0"/>
              </a:solidFill>
            </a:endParaRPr>
          </a:p>
          <a:p>
            <a:pPr>
              <a:buFontTx/>
              <a:buChar char="•"/>
            </a:pPr>
            <a:endParaRPr lang="fr-FR" altLang="fr-FR" dirty="0">
              <a:solidFill>
                <a:srgbClr val="0070C0"/>
              </a:solidFill>
            </a:endParaRPr>
          </a:p>
          <a:p>
            <a:r>
              <a:rPr lang="fr-FR" altLang="fr-FR" b="1" dirty="0">
                <a:solidFill>
                  <a:srgbClr val="0070C0"/>
                </a:solidFill>
              </a:rPr>
              <a:t>ORGANIZATIONAL </a:t>
            </a:r>
            <a:r>
              <a:rPr lang="fr-FR" altLang="fr-FR" b="1" dirty="0" smtClean="0">
                <a:solidFill>
                  <a:srgbClr val="0070C0"/>
                </a:solidFill>
              </a:rPr>
              <a:t>ASPECTS</a:t>
            </a:r>
          </a:p>
          <a:p>
            <a:pPr marL="0" indent="0">
              <a:buNone/>
            </a:pPr>
            <a:r>
              <a:rPr lang="fr-FR" altLang="fr-FR" b="1" dirty="0" smtClean="0">
                <a:solidFill>
                  <a:srgbClr val="0070C0"/>
                </a:solidFill>
              </a:rPr>
              <a:t>     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delegations</a:t>
            </a:r>
            <a:r>
              <a:rPr lang="fr-FR" altLang="fr-FR" i="1" dirty="0">
                <a:solidFill>
                  <a:srgbClr val="0070C0"/>
                </a:solidFill>
              </a:rPr>
              <a:t>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workforce</a:t>
            </a:r>
            <a:r>
              <a:rPr lang="fr-FR" altLang="fr-FR" i="1" dirty="0" smtClean="0">
                <a:solidFill>
                  <a:srgbClr val="0070C0"/>
                </a:solidFill>
              </a:rPr>
              <a:t>, duration of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work</a:t>
            </a:r>
            <a:r>
              <a:rPr lang="fr-FR" altLang="fr-FR" i="1" dirty="0" smtClean="0">
                <a:solidFill>
                  <a:srgbClr val="0070C0"/>
                </a:solidFill>
              </a:rPr>
              <a:t>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lone</a:t>
            </a:r>
            <a:r>
              <a:rPr lang="fr-FR" altLang="fr-FR" i="1" dirty="0" smtClean="0">
                <a:solidFill>
                  <a:srgbClr val="0070C0"/>
                </a:solidFill>
              </a:rPr>
              <a:t>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working</a:t>
            </a:r>
            <a:r>
              <a:rPr lang="fr-FR" altLang="fr-FR" i="1" dirty="0" smtClean="0">
                <a:solidFill>
                  <a:srgbClr val="0070C0"/>
                </a:solidFill>
              </a:rPr>
              <a:t>,</a:t>
            </a:r>
            <a:r>
              <a:rPr lang="fr-FR" altLang="fr-FR" i="1" dirty="0">
                <a:solidFill>
                  <a:srgbClr val="0070C0"/>
                </a:solidFill>
              </a:rPr>
              <a:t/>
            </a:r>
            <a:br>
              <a:rPr lang="fr-FR" altLang="fr-FR" i="1" dirty="0">
                <a:solidFill>
                  <a:srgbClr val="0070C0"/>
                </a:solidFill>
              </a:rPr>
            </a:br>
            <a:r>
              <a:rPr lang="fr-FR" altLang="fr-FR" i="1" dirty="0" smtClean="0">
                <a:solidFill>
                  <a:srgbClr val="0070C0"/>
                </a:solidFill>
              </a:rPr>
              <a:t>      management of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external</a:t>
            </a:r>
            <a:r>
              <a:rPr lang="fr-FR" altLang="fr-FR" i="1" dirty="0" smtClean="0">
                <a:solidFill>
                  <a:srgbClr val="0070C0"/>
                </a:solidFill>
              </a:rPr>
              <a:t>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companies,CP</a:t>
            </a:r>
            <a:r>
              <a:rPr lang="fr-FR" altLang="fr-FR" i="1" dirty="0" smtClean="0">
                <a:solidFill>
                  <a:srgbClr val="0070C0"/>
                </a:solidFill>
              </a:rPr>
              <a:t> </a:t>
            </a:r>
            <a:r>
              <a:rPr lang="fr-FR" altLang="fr-FR" i="1" dirty="0">
                <a:solidFill>
                  <a:srgbClr val="0070C0"/>
                </a:solidFill>
              </a:rPr>
              <a:t>/ AP,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medicine</a:t>
            </a:r>
            <a:r>
              <a:rPr lang="fr-FR" altLang="fr-FR" i="1" dirty="0">
                <a:solidFill>
                  <a:srgbClr val="0070C0"/>
                </a:solidFill>
              </a:rPr>
              <a:t>, CHSCT, </a:t>
            </a:r>
          </a:p>
          <a:p>
            <a:pPr marL="0" indent="0">
              <a:buNone/>
            </a:pPr>
            <a:r>
              <a:rPr lang="fr-FR" altLang="fr-FR" i="1" dirty="0" smtClean="0">
                <a:solidFill>
                  <a:srgbClr val="0070C0"/>
                </a:solidFill>
              </a:rPr>
              <a:t>       SHSE</a:t>
            </a:r>
            <a:r>
              <a:rPr lang="fr-FR" altLang="fr-FR" i="1" dirty="0">
                <a:solidFill>
                  <a:srgbClr val="0070C0"/>
                </a:solidFill>
              </a:rPr>
              <a:t>,</a:t>
            </a:r>
          </a:p>
          <a:p>
            <a:pPr>
              <a:buFontTx/>
              <a:buChar char="•"/>
            </a:pPr>
            <a:endParaRPr lang="fr-FR" altLang="fr-FR" dirty="0">
              <a:solidFill>
                <a:srgbClr val="0070C0"/>
              </a:solidFill>
            </a:endParaRP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HUMAN </a:t>
            </a:r>
            <a:r>
              <a:rPr lang="fr-FR" altLang="fr-FR" b="1" dirty="0">
                <a:solidFill>
                  <a:srgbClr val="0070C0"/>
                </a:solidFill>
              </a:rPr>
              <a:t>&amp; </a:t>
            </a:r>
            <a:r>
              <a:rPr lang="fr-FR" altLang="fr-FR" b="1" dirty="0" smtClean="0">
                <a:solidFill>
                  <a:srgbClr val="0070C0"/>
                </a:solidFill>
              </a:rPr>
              <a:t>INDIVIDUAL </a:t>
            </a:r>
            <a:r>
              <a:rPr lang="fr-FR" altLang="fr-FR" b="1" dirty="0">
                <a:solidFill>
                  <a:srgbClr val="0070C0"/>
                </a:solidFill>
              </a:rPr>
              <a:t>ASPECT</a:t>
            </a:r>
            <a:endParaRPr lang="fr-FR" altLang="fr-FR" b="1" dirty="0" smtClean="0">
              <a:solidFill>
                <a:srgbClr val="0070C0"/>
              </a:solidFill>
            </a:endParaRPr>
          </a:p>
          <a:p>
            <a:pPr lvl="1"/>
            <a:r>
              <a:rPr lang="fr-FR" altLang="fr-FR" i="1" dirty="0" smtClean="0">
                <a:solidFill>
                  <a:srgbClr val="0070C0"/>
                </a:solidFill>
              </a:rPr>
              <a:t>PPE, </a:t>
            </a:r>
            <a:r>
              <a:rPr lang="fr-FR" altLang="fr-FR" i="1" dirty="0">
                <a:solidFill>
                  <a:srgbClr val="0070C0"/>
                </a:solidFill>
              </a:rPr>
              <a:t>qualification </a:t>
            </a:r>
            <a:r>
              <a:rPr lang="fr-FR" altLang="fr-FR" i="1" dirty="0" smtClean="0">
                <a:solidFill>
                  <a:srgbClr val="0070C0"/>
                </a:solidFill>
              </a:rPr>
              <a:t>and statut of staff,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skills</a:t>
            </a:r>
            <a:r>
              <a:rPr lang="fr-FR" altLang="fr-FR" i="1" dirty="0" smtClean="0">
                <a:solidFill>
                  <a:srgbClr val="0070C0"/>
                </a:solidFill>
              </a:rPr>
              <a:t>,</a:t>
            </a:r>
            <a:r>
              <a:rPr lang="fr-FR" altLang="fr-FR" i="1" dirty="0">
                <a:solidFill>
                  <a:srgbClr val="0070C0"/>
                </a:solidFill>
              </a:rPr>
              <a:t/>
            </a:r>
            <a:br>
              <a:rPr lang="fr-FR" altLang="fr-FR" i="1" dirty="0">
                <a:solidFill>
                  <a:srgbClr val="0070C0"/>
                </a:solidFill>
              </a:rPr>
            </a:br>
            <a:r>
              <a:rPr lang="fr-FR" altLang="fr-FR" i="1" dirty="0" smtClean="0">
                <a:solidFill>
                  <a:srgbClr val="0070C0"/>
                </a:solidFill>
              </a:rPr>
              <a:t>training, </a:t>
            </a:r>
            <a:r>
              <a:rPr lang="fr-FR" altLang="fr-FR" i="1" dirty="0">
                <a:solidFill>
                  <a:srgbClr val="0070C0"/>
                </a:solidFill>
              </a:rPr>
              <a:t>information, </a:t>
            </a:r>
            <a:r>
              <a:rPr lang="fr-FR" altLang="fr-FR" i="1" dirty="0" err="1" smtClean="0">
                <a:solidFill>
                  <a:srgbClr val="0070C0"/>
                </a:solidFill>
              </a:rPr>
              <a:t>medical</a:t>
            </a:r>
            <a:r>
              <a:rPr lang="fr-FR" altLang="fr-FR" i="1" dirty="0" smtClean="0">
                <a:solidFill>
                  <a:srgbClr val="0070C0"/>
                </a:solidFill>
              </a:rPr>
              <a:t> issues…</a:t>
            </a:r>
            <a:endParaRPr lang="fr-FR" altLang="fr-FR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35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1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0193" y="573798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357" y="997482"/>
            <a:ext cx="8064896" cy="504056"/>
          </a:xfrm>
        </p:spPr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</a:t>
            </a:r>
            <a:r>
              <a:rPr lang="fr-FR" altLang="fr-FR" dirty="0" err="1" smtClean="0">
                <a:latin typeface="Ubuntu" panose="020B0504030602030204" pitchFamily="34" charset="0"/>
              </a:rPr>
              <a:t>be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aware</a:t>
            </a:r>
            <a:r>
              <a:rPr lang="fr-FR" altLang="fr-FR" dirty="0" smtClean="0">
                <a:latin typeface="Ubuntu" panose="020B0504030602030204" pitchFamily="34" charset="0"/>
              </a:rPr>
              <a:t> of </a:t>
            </a:r>
            <a:r>
              <a:rPr lang="fr-FR" altLang="fr-FR" dirty="0" err="1" smtClean="0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 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30554" y="1703991"/>
            <a:ext cx="8065268" cy="3672879"/>
          </a:xfrm>
        </p:spPr>
        <p:txBody>
          <a:bodyPr/>
          <a:lstStyle/>
          <a:p>
            <a:r>
              <a:rPr lang="fr-FR" dirty="0" err="1" smtClean="0"/>
              <a:t>Pictograms</a:t>
            </a:r>
            <a:r>
              <a:rPr lang="fr-FR" dirty="0" smtClean="0"/>
              <a:t> of prohibition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36</a:t>
            </a:fld>
            <a:endParaRPr lang="fr-FR" altLang="fr-FR" dirty="0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33332" y="2564035"/>
            <a:ext cx="7862888" cy="3097213"/>
            <a:chOff x="476" y="1480"/>
            <a:chExt cx="4953" cy="1951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1480"/>
              <a:ext cx="919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1480"/>
              <a:ext cx="919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480"/>
              <a:ext cx="919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" y="1480"/>
              <a:ext cx="919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" y="2488"/>
              <a:ext cx="919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" y="1480"/>
              <a:ext cx="921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488"/>
              <a:ext cx="919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488"/>
              <a:ext cx="921" cy="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2488"/>
              <a:ext cx="943" cy="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18" name="Object 15"/>
            <p:cNvGraphicFramePr>
              <a:graphicFrameLocks noChangeAspect="1"/>
            </p:cNvGraphicFramePr>
            <p:nvPr/>
          </p:nvGraphicFramePr>
          <p:xfrm>
            <a:off x="4508" y="2488"/>
            <a:ext cx="895" cy="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" r:id="rId12" imgW="1798223" imgH="1801991" progId="">
                    <p:embed/>
                  </p:oleObj>
                </mc:Choice>
                <mc:Fallback>
                  <p:oleObj r:id="rId12" imgW="1798223" imgH="180199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" y="2488"/>
                          <a:ext cx="895" cy="9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e 1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5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85508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 smtClean="0"/>
              <a:t>prevention</a:t>
            </a:r>
            <a:r>
              <a:rPr lang="fr-FR" altLang="fr-FR" dirty="0" smtClean="0"/>
              <a:t> 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974221"/>
            <a:ext cx="8064896" cy="504056"/>
          </a:xfrm>
        </p:spPr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</a:t>
            </a:r>
            <a:r>
              <a:rPr lang="fr-FR" altLang="fr-FR" dirty="0" err="1" smtClean="0">
                <a:latin typeface="Ubuntu" panose="020B0504030602030204" pitchFamily="34" charset="0"/>
              </a:rPr>
              <a:t>be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aware</a:t>
            </a:r>
            <a:r>
              <a:rPr lang="fr-FR" altLang="fr-FR" dirty="0" smtClean="0">
                <a:latin typeface="Ubuntu" panose="020B0504030602030204" pitchFamily="34" charset="0"/>
              </a:rPr>
              <a:t> of </a:t>
            </a:r>
            <a:r>
              <a:rPr lang="fr-FR" altLang="fr-FR" dirty="0" err="1" smtClean="0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 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Pictograms</a:t>
            </a:r>
            <a:r>
              <a:rPr lang="fr-FR" dirty="0" smtClean="0"/>
              <a:t> of obligation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37</a:t>
            </a:fld>
            <a:endParaRPr lang="fr-FR" alt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2" y="2428307"/>
            <a:ext cx="1298448" cy="129844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58" y="4082273"/>
            <a:ext cx="1298448" cy="129844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66" y="2435044"/>
            <a:ext cx="1298448" cy="129844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73" y="2420888"/>
            <a:ext cx="1298448" cy="129844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74" y="4082273"/>
            <a:ext cx="1298448" cy="129844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35044"/>
            <a:ext cx="1298448" cy="129844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08" y="4088460"/>
            <a:ext cx="1298448" cy="129844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3" y="2428307"/>
            <a:ext cx="1298448" cy="129844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82273"/>
            <a:ext cx="1298448" cy="12984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902" y="4043745"/>
            <a:ext cx="1524132" cy="1524132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6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4664"/>
            <a:ext cx="8000911" cy="5709235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ABAED9D-9EE2-4BC3-8089-00C074E35EFD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973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</a:t>
            </a:r>
            <a:r>
              <a:rPr lang="fr-FR" altLang="fr-FR" dirty="0" err="1">
                <a:latin typeface="Ubuntu" panose="020B0504030602030204" pitchFamily="34" charset="0"/>
              </a:rPr>
              <a:t>protect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yourself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from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risks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i="1" dirty="0"/>
              <a:t>Main </a:t>
            </a:r>
            <a:r>
              <a:rPr lang="fr-FR" i="1" dirty="0" err="1"/>
              <a:t>riks</a:t>
            </a:r>
            <a:r>
              <a:rPr lang="fr-FR" i="1" dirty="0"/>
              <a:t> </a:t>
            </a:r>
            <a:r>
              <a:rPr lang="fr-FR" i="1" dirty="0" err="1"/>
              <a:t>specific</a:t>
            </a:r>
            <a:r>
              <a:rPr lang="fr-FR" i="1" dirty="0"/>
              <a:t> </a:t>
            </a:r>
            <a:r>
              <a:rPr lang="fr-FR" i="1" dirty="0" smtClean="0"/>
              <a:t>to the </a:t>
            </a:r>
            <a:r>
              <a:rPr lang="fr-FR" i="1" dirty="0"/>
              <a:t>WU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39</a:t>
            </a:fld>
            <a:endParaRPr lang="fr-FR" altLang="fr-FR" dirty="0"/>
          </a:p>
        </p:txBody>
      </p:sp>
      <p:pic>
        <p:nvPicPr>
          <p:cNvPr id="9" name="Image 8" descr="anciens-nouvea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64679"/>
            <a:ext cx="69500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03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11188" y="1556321"/>
            <a:ext cx="8065268" cy="4320951"/>
          </a:xfrm>
        </p:spPr>
        <p:txBody>
          <a:bodyPr/>
          <a:lstStyle/>
          <a:p>
            <a:pPr marL="363" indent="0">
              <a:spcAft>
                <a:spcPts val="600"/>
              </a:spcAft>
              <a:buNone/>
            </a:pP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</a:rPr>
              <a:t> training has </a:t>
            </a:r>
            <a:r>
              <a:rPr lang="fr-FR" altLang="fr-FR" dirty="0" err="1" smtClean="0">
                <a:latin typeface="Open Sans" panose="020B0606030504020204" pitchFamily="34" charset="0"/>
              </a:rPr>
              <a:t>always</a:t>
            </a:r>
            <a:r>
              <a:rPr lang="fr-FR" altLang="fr-FR" dirty="0" smtClean="0">
                <a:latin typeface="Open Sans" panose="020B0606030504020204" pitchFamily="34" charset="0"/>
              </a:rPr>
              <a:t> been </a:t>
            </a:r>
            <a:r>
              <a:rPr lang="fr-FR" altLang="fr-FR" dirty="0" smtClean="0">
                <a:solidFill>
                  <a:srgbClr val="FF9900"/>
                </a:solidFill>
                <a:latin typeface="Open Sans" panose="020B0606030504020204" pitchFamily="34" charset="0"/>
              </a:rPr>
              <a:t>a </a:t>
            </a:r>
            <a:r>
              <a:rPr lang="fr-FR" altLang="fr-FR" dirty="0" err="1" smtClean="0">
                <a:solidFill>
                  <a:srgbClr val="FF9900"/>
                </a:solidFill>
                <a:latin typeface="Open Sans" panose="020B0606030504020204" pitchFamily="34" charset="0"/>
              </a:rPr>
              <a:t>necessity</a:t>
            </a:r>
            <a:r>
              <a:rPr lang="fr-FR" altLang="fr-FR" dirty="0" smtClean="0">
                <a:solidFill>
                  <a:srgbClr val="FF9900"/>
                </a:solidFill>
                <a:latin typeface="Open Sans" panose="020B0606030504020204" pitchFamily="34" charset="0"/>
              </a:rPr>
              <a:t> and has </a:t>
            </a:r>
            <a:r>
              <a:rPr lang="fr-FR" altLang="fr-FR" dirty="0" err="1" smtClean="0">
                <a:solidFill>
                  <a:srgbClr val="FF9900"/>
                </a:solidFill>
                <a:latin typeface="Open Sans" panose="020B0606030504020204" pitchFamily="34" charset="0"/>
              </a:rPr>
              <a:t>become</a:t>
            </a:r>
            <a:r>
              <a:rPr lang="fr-FR" altLang="fr-FR" dirty="0" smtClean="0">
                <a:solidFill>
                  <a:srgbClr val="FF9900"/>
                </a:solidFill>
                <a:latin typeface="Open Sans" panose="020B0606030504020204" pitchFamily="34" charset="0"/>
              </a:rPr>
              <a:t> an obligation </a:t>
            </a:r>
            <a:r>
              <a:rPr lang="fr-FR" altLang="fr-FR" dirty="0" smtClean="0">
                <a:latin typeface="Open Sans" panose="020B0606030504020204" pitchFamily="34" charset="0"/>
              </a:rPr>
              <a:t>for all staff, </a:t>
            </a:r>
            <a:r>
              <a:rPr lang="fr-FR" altLang="fr-FR" dirty="0" err="1" smtClean="0">
                <a:latin typeface="Open Sans" panose="020B0606030504020204" pitchFamily="34" charset="0"/>
              </a:rPr>
              <a:t>especially</a:t>
            </a:r>
            <a:r>
              <a:rPr lang="fr-FR" altLang="fr-FR" dirty="0" smtClean="0">
                <a:latin typeface="Open Sans" panose="020B0606030504020204" pitchFamily="34" charset="0"/>
              </a:rPr>
              <a:t> for new </a:t>
            </a:r>
            <a:r>
              <a:rPr lang="fr-FR" altLang="fr-FR" dirty="0" err="1" smtClean="0">
                <a:latin typeface="Open Sans" panose="020B0606030504020204" pitchFamily="34" charset="0"/>
              </a:rPr>
              <a:t>members</a:t>
            </a:r>
            <a:r>
              <a:rPr lang="fr-FR" altLang="fr-FR" dirty="0" smtClean="0">
                <a:latin typeface="Open Sans" panose="020B0606030504020204" pitchFamily="34" charset="0"/>
              </a:rPr>
              <a:t> of staff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363" indent="0">
              <a:spcAft>
                <a:spcPts val="600"/>
              </a:spcAft>
              <a:buNone/>
            </a:pPr>
            <a:endParaRPr lang="fr-FR" altLang="fr-FR" dirty="0">
              <a:solidFill>
                <a:srgbClr val="FF9900"/>
              </a:solidFill>
              <a:latin typeface="Open Sans" panose="020B0606030504020204" pitchFamily="34" charset="0"/>
            </a:endParaRPr>
          </a:p>
          <a:p>
            <a:pPr marL="363" indent="0">
              <a:spcAft>
                <a:spcPts val="600"/>
              </a:spcAft>
              <a:buNone/>
            </a:pPr>
            <a:r>
              <a:rPr lang="fr-FR" altLang="fr-FR" dirty="0" smtClean="0">
                <a:solidFill>
                  <a:srgbClr val="FF9900"/>
                </a:solidFill>
                <a:latin typeface="Open Sans" panose="020B0606030504020204" pitchFamily="34" charset="0"/>
              </a:rPr>
              <a:t>Goal: </a:t>
            </a: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smtClean="0">
                <a:latin typeface="Open Sans" panose="020B0606030504020204" pitchFamily="34" charset="0"/>
              </a:rPr>
              <a:t>To </a:t>
            </a:r>
            <a:r>
              <a:rPr lang="fr-FR" altLang="fr-FR" dirty="0" err="1" smtClean="0">
                <a:latin typeface="Open Sans" panose="020B0606030504020204" pitchFamily="34" charset="0"/>
              </a:rPr>
              <a:t>instill</a:t>
            </a:r>
            <a:r>
              <a:rPr lang="fr-FR" altLang="fr-FR" dirty="0" smtClean="0">
                <a:latin typeface="Open Sans" panose="020B0606030504020204" pitchFamily="34" charset="0"/>
              </a:rPr>
              <a:t> the right reflexes </a:t>
            </a:r>
            <a:r>
              <a:rPr lang="fr-FR" altLang="fr-FR" dirty="0" err="1" smtClean="0">
                <a:latin typeface="Open Sans" panose="020B0606030504020204" pitchFamily="34" charset="0"/>
              </a:rPr>
              <a:t>from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SzPct val="101000"/>
              <a:buNone/>
            </a:pPr>
            <a:r>
              <a:rPr lang="fr-FR" altLang="fr-FR" dirty="0">
                <a:latin typeface="Open Sans" panose="020B0606030504020204" pitchFamily="34" charset="0"/>
              </a:rPr>
              <a:t> </a:t>
            </a:r>
            <a:r>
              <a:rPr lang="fr-FR" altLang="fr-FR" dirty="0" smtClean="0">
                <a:latin typeface="Open Sans" panose="020B0606030504020204" pitchFamily="34" charset="0"/>
              </a:rPr>
              <a:t>     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start</a:t>
            </a:r>
            <a:endParaRPr lang="fr-FR" altLang="fr-FR" sz="700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SzPct val="101000"/>
              <a:buFont typeface="Times New Roman" panose="02020603050405020304" pitchFamily="18" charset="0"/>
              <a:buBlip>
                <a:blip r:embed="rId2"/>
              </a:buBlip>
            </a:pPr>
            <a:r>
              <a:rPr lang="fr-FR" altLang="fr-FR" dirty="0" smtClean="0">
                <a:latin typeface="Open Sans" panose="020B0606030504020204" pitchFamily="34" charset="0"/>
              </a:rPr>
              <a:t>To </a:t>
            </a:r>
            <a:r>
              <a:rPr lang="fr-FR" altLang="fr-FR" dirty="0" err="1" smtClean="0">
                <a:latin typeface="Open Sans" panose="020B0606030504020204" pitchFamily="34" charset="0"/>
              </a:rPr>
              <a:t>teach</a:t>
            </a:r>
            <a:r>
              <a:rPr lang="fr-FR" altLang="fr-FR" dirty="0" smtClean="0">
                <a:latin typeface="Open Sans" panose="020B0606030504020204" pitchFamily="34" charset="0"/>
              </a:rPr>
              <a:t> staff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precaution</a:t>
            </a:r>
            <a:r>
              <a:rPr lang="fr-FR" altLang="fr-FR" dirty="0" smtClean="0">
                <a:latin typeface="Open Sans" panose="020B0606030504020204" pitchFamily="34" charset="0"/>
              </a:rPr>
              <a:t> to </a:t>
            </a:r>
            <a:r>
              <a:rPr lang="fr-FR" altLang="fr-FR" dirty="0" err="1" smtClean="0">
                <a:latin typeface="Open Sans" panose="020B0606030504020204" pitchFamily="34" charset="0"/>
              </a:rPr>
              <a:t>be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SzPct val="101000"/>
              <a:buNone/>
            </a:pPr>
            <a:r>
              <a:rPr lang="fr-FR" altLang="fr-FR" dirty="0">
                <a:latin typeface="Open Sans" panose="020B0606030504020204" pitchFamily="34" charset="0"/>
              </a:rPr>
              <a:t> </a:t>
            </a:r>
            <a:r>
              <a:rPr lang="fr-FR" altLang="fr-FR" dirty="0" smtClean="0">
                <a:latin typeface="Open Sans" panose="020B0606030504020204" pitchFamily="34" charset="0"/>
              </a:rPr>
              <a:t>    </a:t>
            </a:r>
            <a:r>
              <a:rPr lang="fr-FR" altLang="fr-FR" dirty="0" err="1" smtClean="0">
                <a:latin typeface="Open Sans" panose="020B0606030504020204" pitchFamily="34" charset="0"/>
              </a:rPr>
              <a:t>taken</a:t>
            </a:r>
            <a:r>
              <a:rPr lang="fr-FR" altLang="fr-FR" dirty="0" smtClean="0">
                <a:latin typeface="Open Sans" panose="020B0606030504020204" pitchFamily="34" charset="0"/>
              </a:rPr>
              <a:t> to </a:t>
            </a:r>
            <a:r>
              <a:rPr lang="fr-FR" altLang="fr-FR" dirty="0" err="1" smtClean="0">
                <a:latin typeface="Open Sans" panose="020B0606030504020204" pitchFamily="34" charset="0"/>
              </a:rPr>
              <a:t>ensure</a:t>
            </a:r>
            <a:r>
              <a:rPr lang="fr-FR" altLang="fr-FR" dirty="0">
                <a:latin typeface="Open Sans" panose="020B0606030504020204" pitchFamily="34" charset="0"/>
              </a:rPr>
              <a:t>	</a:t>
            </a:r>
          </a:p>
          <a:p>
            <a:pPr lvl="1">
              <a:spcAft>
                <a:spcPts val="600"/>
              </a:spcAft>
              <a:buFont typeface="Ubuntu" panose="020B0504030602030204" pitchFamily="34" charset="0"/>
              <a:buChar char="&gt;"/>
            </a:pPr>
            <a:r>
              <a:rPr lang="fr-FR" altLang="fr-FR" dirty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their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own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security</a:t>
            </a:r>
            <a:endParaRPr lang="fr-FR" altLang="fr-FR" dirty="0">
              <a:latin typeface="Open Sans" panose="020B0606030504020204" pitchFamily="34" charset="0"/>
            </a:endParaRPr>
          </a:p>
          <a:p>
            <a:pPr lvl="1">
              <a:spcAft>
                <a:spcPts val="600"/>
              </a:spcAft>
              <a:buFont typeface="Ubuntu" panose="020B0504030602030204" pitchFamily="34" charset="0"/>
              <a:buChar char="&gt;"/>
            </a:pP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their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co-workers</a:t>
            </a:r>
            <a:r>
              <a:rPr lang="fr-FR" altLang="fr-FR" dirty="0" smtClean="0">
                <a:latin typeface="Open Sans" panose="020B0606030504020204" pitchFamily="34" charset="0"/>
              </a:rPr>
              <a:t>, </a:t>
            </a:r>
          </a:p>
          <a:p>
            <a:pPr lvl="1">
              <a:spcAft>
                <a:spcPts val="600"/>
              </a:spcAft>
              <a:buFont typeface="Ubuntu" panose="020B0504030602030204" pitchFamily="34" charset="0"/>
              <a:buChar char="&gt;"/>
            </a:pP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where</a:t>
            </a:r>
            <a:r>
              <a:rPr lang="fr-FR" altLang="fr-FR" dirty="0" smtClean="0">
                <a:latin typeface="Open Sans" panose="020B0606030504020204" pitchFamily="34" charset="0"/>
              </a:rPr>
              <a:t> relevant, </a:t>
            </a:r>
            <a:r>
              <a:rPr lang="fr-FR" altLang="fr-FR" dirty="0" err="1" smtClean="0">
                <a:latin typeface="Open Sans" panose="020B0606030504020204" pitchFamily="34" charset="0"/>
              </a:rPr>
              <a:t>department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users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60" y="2663489"/>
            <a:ext cx="2808287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13" name="Titre 1"/>
          <p:cNvSpPr txBox="1">
            <a:spLocks/>
          </p:cNvSpPr>
          <p:nvPr/>
        </p:nvSpPr>
        <p:spPr>
          <a:xfrm>
            <a:off x="1552350" y="210630"/>
            <a:ext cx="5179889" cy="65611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5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9pPr>
          </a:lstStyle>
          <a:p>
            <a:r>
              <a:rPr lang="fr-FR" altLang="fr-FR" kern="0" dirty="0" err="1" smtClean="0">
                <a:latin typeface="Ubuntu" panose="020B0504030602030204" pitchFamily="34" charset="0"/>
              </a:rPr>
              <a:t>Why</a:t>
            </a:r>
            <a:r>
              <a:rPr lang="fr-FR" altLang="fr-FR" kern="0" dirty="0" smtClean="0">
                <a:latin typeface="Ubuntu" panose="020B0504030602030204" pitchFamily="34" charset="0"/>
              </a:rPr>
              <a:t> a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Health</a:t>
            </a:r>
            <a:r>
              <a:rPr lang="fr-FR" altLang="fr-FR" kern="0" dirty="0" smtClean="0">
                <a:latin typeface="Ubuntu" panose="020B0504030602030204" pitchFamily="34" charset="0"/>
              </a:rPr>
              <a:t> &amp; </a:t>
            </a:r>
            <a:r>
              <a:rPr lang="fr-FR" altLang="fr-FR" kern="0" dirty="0" err="1" smtClean="0">
                <a:latin typeface="Ubuntu" panose="020B0504030602030204" pitchFamily="34" charset="0"/>
              </a:rPr>
              <a:t>Safety</a:t>
            </a:r>
            <a:r>
              <a:rPr lang="fr-FR" altLang="fr-FR" kern="0" dirty="0" smtClean="0">
                <a:latin typeface="Ubuntu" panose="020B0504030602030204" pitchFamily="34" charset="0"/>
              </a:rPr>
              <a:t> induction ?</a:t>
            </a:r>
            <a:endParaRPr lang="fr-FR" altLang="fr-FR" kern="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96687" y="494368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237" y="932384"/>
            <a:ext cx="8064896" cy="504056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</a:t>
            </a:r>
            <a:r>
              <a:rPr lang="fr-FR" altLang="fr-FR" dirty="0" err="1">
                <a:latin typeface="Ubuntu" panose="020B0504030602030204" pitchFamily="34" charset="0"/>
              </a:rPr>
              <a:t>protect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yourself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from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 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40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11188" y="1468771"/>
            <a:ext cx="8065268" cy="3672879"/>
          </a:xfrm>
        </p:spPr>
        <p:txBody>
          <a:bodyPr/>
          <a:lstStyle/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dirty="0" smtClean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grpSp>
        <p:nvGrpSpPr>
          <p:cNvPr id="10" name="Groupe 6"/>
          <p:cNvGrpSpPr>
            <a:grpSpLocks/>
          </p:cNvGrpSpPr>
          <p:nvPr/>
        </p:nvGrpSpPr>
        <p:grpSpPr bwMode="auto">
          <a:xfrm>
            <a:off x="697830" y="964258"/>
            <a:ext cx="7531522" cy="3044656"/>
            <a:chOff x="611188" y="765175"/>
            <a:chExt cx="8229551" cy="4067482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rot="743979">
              <a:off x="7758304" y="4751619"/>
              <a:ext cx="388560" cy="8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" name="Rectangle 7"/>
            <p:cNvSpPr txBox="1">
              <a:spLocks noChangeArrowheads="1"/>
            </p:cNvSpPr>
            <p:nvPr/>
          </p:nvSpPr>
          <p:spPr>
            <a:xfrm>
              <a:off x="611188" y="765175"/>
              <a:ext cx="8229551" cy="656068"/>
            </a:xfrm>
            <a:prstGeom prst="rect">
              <a:avLst/>
            </a:prstGeom>
          </p:spPr>
          <p:txBody>
            <a:bodyPr/>
            <a:lstStyle/>
            <a:p>
              <a:pPr algn="ctr" eaLnBrk="1" hangingPunct="1">
                <a:lnSpc>
                  <a:spcPct val="105000"/>
                </a:lnSpc>
                <a:buFont typeface="Tahoma" pitchFamily="34" charset="0"/>
                <a:buNone/>
                <a:defRPr/>
              </a:pPr>
              <a:endParaRPr lang="fr-FR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+mj-ea"/>
                <a:cs typeface="+mj-cs"/>
              </a:endParaRPr>
            </a:p>
          </p:txBody>
        </p:sp>
        <p:sp>
          <p:nvSpPr>
            <p:cNvPr id="13" name="Rectangle 5"/>
            <p:cNvSpPr txBox="1">
              <a:spLocks noChangeArrowheads="1"/>
            </p:cNvSpPr>
            <p:nvPr/>
          </p:nvSpPr>
          <p:spPr>
            <a:xfrm>
              <a:off x="974614" y="1768853"/>
              <a:ext cx="7199269" cy="1030473"/>
            </a:xfrm>
            <a:prstGeom prst="rect">
              <a:avLst/>
            </a:prstGeom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buClr>
                  <a:schemeClr val="tx1"/>
                </a:buClr>
                <a:buSzPct val="120000"/>
                <a:buFont typeface="Tahoma" pitchFamily="34" charset="0"/>
                <a:buBlip>
                  <a:blip r:embed="rId3"/>
                </a:buBlip>
                <a:defRPr/>
              </a:pPr>
              <a:r>
                <a:rPr lang="fr-FR" sz="2800" b="1" kern="0" dirty="0" smtClean="0">
                  <a:solidFill>
                    <a:srgbClr val="2372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The label</a:t>
              </a:r>
              <a:endParaRPr lang="fr-FR" sz="2800" b="1" kern="0" dirty="0">
                <a:solidFill>
                  <a:srgbClr val="2372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  <a:p>
              <a:pPr eaLnBrk="1" hangingPunct="1">
                <a:lnSpc>
                  <a:spcPct val="90000"/>
                </a:lnSpc>
                <a:buClr>
                  <a:schemeClr val="tx1"/>
                </a:buClr>
                <a:buSzPct val="120000"/>
                <a:defRPr/>
              </a:pPr>
              <a:endParaRPr lang="fr-FR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  <a:p>
              <a:pPr marL="342900" indent="-342900" eaLnBrk="1" hangingPunct="1">
                <a:lnSpc>
                  <a:spcPct val="90000"/>
                </a:lnSpc>
                <a:buClr>
                  <a:schemeClr val="tx1"/>
                </a:buClr>
                <a:buSzPct val="120000"/>
                <a:buFont typeface="Tahoma" pitchFamily="34" charset="0"/>
                <a:buBlip>
                  <a:blip r:embed="rId3"/>
                </a:buBlip>
                <a:defRPr/>
              </a:pPr>
              <a:endParaRPr lang="fr-FR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endParaRPr>
            </a:p>
            <a:p>
              <a:pPr marL="342900" indent="-342900" eaLnBrk="1" hangingPunct="1">
                <a:lnSpc>
                  <a:spcPct val="90000"/>
                </a:lnSpc>
                <a:spcBef>
                  <a:spcPts val="800"/>
                </a:spcBef>
                <a:buClr>
                  <a:srgbClr val="FFCC00"/>
                </a:buClr>
                <a:buSzPct val="120000"/>
                <a:buFont typeface="Tahoma" pitchFamily="34" charset="0"/>
                <a:buNone/>
                <a:defRPr/>
              </a:pPr>
              <a:endParaRPr lang="fr-FR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000" y="1835117"/>
              <a:ext cx="2314575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20" name="Espace réservé du texte 7"/>
          <p:cNvSpPr txBox="1">
            <a:spLocks/>
          </p:cNvSpPr>
          <p:nvPr/>
        </p:nvSpPr>
        <p:spPr>
          <a:xfrm>
            <a:off x="539366" y="2943916"/>
            <a:ext cx="8065268" cy="3672879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7"/>
              </a:buBlip>
              <a:defRPr lang="fr-FR" altLang="fr-FR" sz="2000" b="0" baseline="0">
                <a:solidFill>
                  <a:srgbClr val="2372B9"/>
                </a:solidFill>
                <a:latin typeface="+mn-lt"/>
                <a:ea typeface="+mn-ea"/>
                <a:cs typeface="+mn-cs"/>
              </a:defRPr>
            </a:lvl1pPr>
            <a:lvl2pPr marL="623888" indent="-26352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&gt;"/>
              <a:defRPr lang="fr-FR" altLang="fr-FR" sz="1600" b="0">
                <a:solidFill>
                  <a:schemeClr val="tx1"/>
                </a:solidFill>
                <a:latin typeface="+mn-lt"/>
                <a:cs typeface="+mn-cs"/>
              </a:defRPr>
            </a:lvl2pPr>
            <a:lvl3pPr marL="896938" indent="-2730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–"/>
              <a:defRPr lang="fr-FR" altLang="fr-FR" sz="1400" b="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j-lt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9pPr>
          </a:lstStyle>
          <a:p>
            <a:r>
              <a:rPr lang="en-US" sz="2400" b="1" kern="0" dirty="0" smtClean="0"/>
              <a:t>The label on the bottle</a:t>
            </a:r>
            <a:endParaRPr lang="en-US" b="1" kern="0" dirty="0" smtClean="0"/>
          </a:p>
          <a:p>
            <a:pPr marL="0" indent="0">
              <a:buFontTx/>
              <a:buNone/>
            </a:pPr>
            <a:endParaRPr lang="en-US" b="1" kern="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56" y="3431196"/>
            <a:ext cx="4766144" cy="23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33227" y="5849599"/>
            <a:ext cx="8021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B050"/>
                </a:solidFill>
                <a:latin typeface="+mn-lt"/>
              </a:rPr>
              <a:t>http://etiquette.scienceamusante.net/sgh/index.php</a:t>
            </a:r>
          </a:p>
        </p:txBody>
      </p:sp>
    </p:spTree>
    <p:extLst>
      <p:ext uri="{BB962C8B-B14F-4D97-AF65-F5344CB8AC3E}">
        <p14:creationId xmlns:p14="http://schemas.microsoft.com/office/powerpoint/2010/main" val="28196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6511" y="398895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6881" y="872480"/>
            <a:ext cx="8064896" cy="504056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</a:t>
            </a:r>
            <a:r>
              <a:rPr lang="fr-FR" altLang="fr-FR" dirty="0" err="1">
                <a:latin typeface="Ubuntu" panose="020B0504030602030204" pitchFamily="34" charset="0"/>
              </a:rPr>
              <a:t>protect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yourself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from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risks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41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400" b="1" dirty="0" smtClean="0"/>
              <a:t>The Label</a:t>
            </a:r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grpSp>
        <p:nvGrpSpPr>
          <p:cNvPr id="10" name="Groupe 6"/>
          <p:cNvGrpSpPr>
            <a:grpSpLocks/>
          </p:cNvGrpSpPr>
          <p:nvPr/>
        </p:nvGrpSpPr>
        <p:grpSpPr bwMode="auto">
          <a:xfrm>
            <a:off x="683568" y="977681"/>
            <a:ext cx="7531522" cy="3044656"/>
            <a:chOff x="611188" y="765175"/>
            <a:chExt cx="8229551" cy="4067482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rot="743979">
              <a:off x="7758304" y="4751619"/>
              <a:ext cx="388560" cy="8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" name="Rectangle 7"/>
            <p:cNvSpPr txBox="1">
              <a:spLocks noChangeArrowheads="1"/>
            </p:cNvSpPr>
            <p:nvPr/>
          </p:nvSpPr>
          <p:spPr>
            <a:xfrm>
              <a:off x="611188" y="765175"/>
              <a:ext cx="8229551" cy="656068"/>
            </a:xfrm>
            <a:prstGeom prst="rect">
              <a:avLst/>
            </a:prstGeom>
          </p:spPr>
          <p:txBody>
            <a:bodyPr/>
            <a:lstStyle/>
            <a:p>
              <a:pPr algn="ctr" eaLnBrk="1" hangingPunct="1">
                <a:lnSpc>
                  <a:spcPct val="105000"/>
                </a:lnSpc>
                <a:buFont typeface="Tahoma" pitchFamily="34" charset="0"/>
                <a:buNone/>
                <a:defRPr/>
              </a:pPr>
              <a:endParaRPr lang="fr-FR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+mj-ea"/>
                <a:cs typeface="+mj-cs"/>
              </a:endParaRPr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64368" y="1947863"/>
            <a:ext cx="7812088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 smtClean="0">
                <a:solidFill>
                  <a:srgbClr val="2372B9"/>
                </a:solidFill>
                <a:latin typeface="+mn-lt"/>
              </a:rPr>
              <a:t>Labelling </a:t>
            </a:r>
            <a:r>
              <a:rPr lang="fr-FR" altLang="fr-FR" sz="2400" b="1" dirty="0">
                <a:solidFill>
                  <a:srgbClr val="2372B9"/>
                </a:solidFill>
                <a:latin typeface="+mn-lt"/>
              </a:rPr>
              <a:t>= </a:t>
            </a:r>
            <a:r>
              <a:rPr lang="fr-FR" altLang="fr-FR" sz="2400" b="1" dirty="0" err="1" smtClean="0">
                <a:solidFill>
                  <a:srgbClr val="2372B9"/>
                </a:solidFill>
                <a:latin typeface="+mn-lt"/>
              </a:rPr>
              <a:t>useful</a:t>
            </a:r>
            <a:r>
              <a:rPr lang="fr-FR" altLang="fr-FR" sz="2400" b="1" dirty="0" smtClean="0">
                <a:solidFill>
                  <a:srgbClr val="2372B9"/>
                </a:solidFill>
                <a:latin typeface="+mn-lt"/>
              </a:rPr>
              <a:t> for the </a:t>
            </a:r>
            <a:r>
              <a:rPr lang="fr-FR" altLang="fr-FR" sz="2400" b="1" dirty="0" err="1" smtClean="0">
                <a:solidFill>
                  <a:srgbClr val="2372B9"/>
                </a:solidFill>
                <a:latin typeface="+mn-lt"/>
              </a:rPr>
              <a:t>company</a:t>
            </a:r>
            <a:r>
              <a:rPr lang="fr-FR" altLang="fr-FR" sz="2400" b="1" dirty="0" smtClean="0">
                <a:solidFill>
                  <a:srgbClr val="2372B9"/>
                </a:solidFill>
                <a:latin typeface="+mn-lt"/>
              </a:rPr>
              <a:t>/ </a:t>
            </a:r>
            <a:r>
              <a:rPr lang="fr-FR" altLang="fr-FR" sz="2400" b="1" dirty="0" err="1" smtClean="0">
                <a:solidFill>
                  <a:srgbClr val="2372B9"/>
                </a:solidFill>
                <a:latin typeface="+mn-lt"/>
              </a:rPr>
              <a:t>manipulator</a:t>
            </a:r>
            <a:endParaRPr lang="fr-FR" altLang="fr-FR" sz="2400" b="1" dirty="0">
              <a:solidFill>
                <a:srgbClr val="2372B9"/>
              </a:solidFill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2372B9"/>
                </a:solidFill>
                <a:latin typeface="+mn-lt"/>
              </a:rPr>
              <a:t>- 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It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immediately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informs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the user of the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product</a:t>
            </a:r>
            <a:endParaRPr lang="fr-FR" altLang="fr-FR" sz="1800" dirty="0">
              <a:solidFill>
                <a:srgbClr val="2372B9"/>
              </a:solidFill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2372B9"/>
                </a:solidFill>
                <a:latin typeface="+mn-lt"/>
              </a:rPr>
              <a:t>- 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It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avoid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confusions and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errors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of manipulation</a:t>
            </a:r>
            <a:endParaRPr lang="fr-FR" altLang="fr-FR" sz="1800" dirty="0">
              <a:solidFill>
                <a:srgbClr val="2372B9"/>
              </a:solidFill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2372B9"/>
                </a:solidFill>
                <a:latin typeface="+mn-lt"/>
              </a:rPr>
              <a:t>- 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It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helps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to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organize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prevention</a:t>
            </a:r>
            <a:endParaRPr lang="fr-FR" altLang="fr-FR" sz="1800" dirty="0">
              <a:solidFill>
                <a:srgbClr val="2372B9"/>
              </a:solidFill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2372B9"/>
                </a:solidFill>
                <a:latin typeface="+mn-lt"/>
              </a:rPr>
              <a:t>- 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It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is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a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choice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for the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purchase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of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products</a:t>
            </a:r>
            <a:endParaRPr lang="fr-FR" altLang="fr-FR" sz="1800" dirty="0">
              <a:solidFill>
                <a:srgbClr val="2372B9"/>
              </a:solidFill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rgbClr val="2372B9"/>
                </a:solidFill>
                <a:latin typeface="+mn-lt"/>
              </a:rPr>
              <a:t>- 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It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is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a guide for the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storage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of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products</a:t>
            </a:r>
            <a:endParaRPr lang="fr-FR" altLang="fr-FR" sz="1800" dirty="0">
              <a:solidFill>
                <a:srgbClr val="2372B9"/>
              </a:solidFill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fr-FR" altLang="fr-FR" sz="1800" dirty="0" smtClean="0">
                <a:solidFill>
                  <a:srgbClr val="2372B9"/>
                </a:solidFill>
              </a:rPr>
              <a:t>- It </a:t>
            </a:r>
            <a:r>
              <a:rPr lang="fr-FR" altLang="fr-FR" sz="1800" dirty="0" err="1">
                <a:solidFill>
                  <a:srgbClr val="2372B9"/>
                </a:solidFill>
              </a:rPr>
              <a:t>immediately</a:t>
            </a:r>
            <a:r>
              <a:rPr lang="fr-FR" altLang="fr-FR" sz="1800" dirty="0">
                <a:solidFill>
                  <a:srgbClr val="2372B9"/>
                </a:solidFill>
              </a:rPr>
              <a:t> </a:t>
            </a:r>
            <a:r>
              <a:rPr lang="fr-FR" altLang="fr-FR" sz="1800" dirty="0" err="1" smtClean="0">
                <a:solidFill>
                  <a:srgbClr val="2372B9"/>
                </a:solidFill>
              </a:rPr>
              <a:t>helps</a:t>
            </a:r>
            <a:r>
              <a:rPr lang="fr-FR" altLang="fr-FR" sz="1800" dirty="0" smtClean="0">
                <a:solidFill>
                  <a:srgbClr val="2372B9"/>
                </a:solidFill>
              </a:rPr>
              <a:t> in case of an accident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-  It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gives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advice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on the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disposal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of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dangerous</a:t>
            </a:r>
            <a:r>
              <a:rPr lang="fr-FR" altLang="fr-FR" sz="1800" dirty="0" smtClean="0">
                <a:solidFill>
                  <a:srgbClr val="2372B9"/>
                </a:solidFill>
                <a:latin typeface="+mn-lt"/>
              </a:rPr>
              <a:t> </a:t>
            </a:r>
            <a:r>
              <a:rPr lang="fr-FR" altLang="fr-FR" sz="1800" dirty="0" err="1" smtClean="0">
                <a:solidFill>
                  <a:srgbClr val="2372B9"/>
                </a:solidFill>
                <a:latin typeface="+mn-lt"/>
              </a:rPr>
              <a:t>products</a:t>
            </a:r>
            <a:r>
              <a:rPr lang="fr-FR" altLang="fr-FR" sz="1800" b="1" dirty="0"/>
              <a:t>	</a:t>
            </a:r>
            <a:endParaRPr lang="fr-FR" altLang="fr-FR" sz="5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08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96687" y="504444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887181"/>
            <a:ext cx="8064896" cy="504056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</a:t>
            </a:r>
            <a:r>
              <a:rPr lang="fr-FR" altLang="fr-FR" dirty="0" err="1">
                <a:latin typeface="Ubuntu" panose="020B0504030602030204" pitchFamily="34" charset="0"/>
              </a:rPr>
              <a:t>protect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yourself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from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risks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42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972117" y="1583727"/>
            <a:ext cx="5760640" cy="1059820"/>
          </a:xfrm>
        </p:spPr>
        <p:txBody>
          <a:bodyPr/>
          <a:lstStyle/>
          <a:p>
            <a:r>
              <a:rPr lang="fr-FR" sz="2400" b="1" dirty="0" smtClean="0"/>
              <a:t>To </a:t>
            </a:r>
            <a:r>
              <a:rPr lang="fr-FR" sz="2400" b="1" dirty="0" err="1" smtClean="0"/>
              <a:t>be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well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equipped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grpSp>
        <p:nvGrpSpPr>
          <p:cNvPr id="10" name="Groupe 6"/>
          <p:cNvGrpSpPr>
            <a:grpSpLocks/>
          </p:cNvGrpSpPr>
          <p:nvPr/>
        </p:nvGrpSpPr>
        <p:grpSpPr bwMode="auto">
          <a:xfrm>
            <a:off x="683568" y="977681"/>
            <a:ext cx="7531522" cy="3044656"/>
            <a:chOff x="611188" y="765175"/>
            <a:chExt cx="8229551" cy="4067482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rot="743979">
              <a:off x="7758304" y="4751619"/>
              <a:ext cx="388560" cy="8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" name="Rectangle 7"/>
            <p:cNvSpPr txBox="1">
              <a:spLocks noChangeArrowheads="1"/>
            </p:cNvSpPr>
            <p:nvPr/>
          </p:nvSpPr>
          <p:spPr>
            <a:xfrm>
              <a:off x="611188" y="765175"/>
              <a:ext cx="8229551" cy="656068"/>
            </a:xfrm>
            <a:prstGeom prst="rect">
              <a:avLst/>
            </a:prstGeom>
          </p:spPr>
          <p:txBody>
            <a:bodyPr/>
            <a:lstStyle/>
            <a:p>
              <a:pPr algn="ctr" eaLnBrk="1" hangingPunct="1">
                <a:lnSpc>
                  <a:spcPct val="105000"/>
                </a:lnSpc>
                <a:buFont typeface="Tahoma" pitchFamily="34" charset="0"/>
                <a:buNone/>
                <a:defRPr/>
              </a:pPr>
              <a:endParaRPr lang="fr-FR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+mj-ea"/>
                <a:cs typeface="+mj-cs"/>
              </a:endParaRPr>
            </a:p>
          </p:txBody>
        </p:sp>
      </p:grpSp>
      <p:sp>
        <p:nvSpPr>
          <p:cNvPr id="14" name="ZoneTexte 12"/>
          <p:cNvSpPr txBox="1">
            <a:spLocks noChangeArrowheads="1"/>
          </p:cNvSpPr>
          <p:nvPr/>
        </p:nvSpPr>
        <p:spPr bwMode="auto">
          <a:xfrm>
            <a:off x="683568" y="3735997"/>
            <a:ext cx="7636854" cy="322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spcBef>
                <a:spcPts val="400"/>
              </a:spcBef>
              <a:buSzPct val="101000"/>
              <a:buNone/>
            </a:pPr>
            <a:r>
              <a:rPr lang="fr-FR" altLang="fr-FR" sz="2000" dirty="0">
                <a:solidFill>
                  <a:srgbClr val="2372B9"/>
                </a:solidFill>
                <a:cs typeface="Times New Roman" panose="02020603050405020304" pitchFamily="18" charset="0"/>
              </a:rPr>
              <a:t>	</a:t>
            </a:r>
            <a:endParaRPr lang="fr-FR" altLang="fr-FR" sz="2000" dirty="0">
              <a:solidFill>
                <a:srgbClr val="2372B9"/>
              </a:solidFill>
              <a:latin typeface="Open Sans" panose="020B0606030504020204" pitchFamily="34" charset="0"/>
            </a:endParaRPr>
          </a:p>
          <a:p>
            <a:pPr marL="760050" lvl="2" indent="-360000">
              <a:spcBef>
                <a:spcPts val="400"/>
              </a:spcBef>
              <a:buSzPct val="101000"/>
              <a:buBlip>
                <a:blip r:embed="rId3"/>
              </a:buBlip>
            </a:pP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Wearing</a:t>
            </a: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closed</a:t>
            </a: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-toc </a:t>
            </a: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shoes</a:t>
            </a:r>
            <a:endParaRPr lang="fr-FR" altLang="fr-FR" sz="1600" dirty="0" smtClean="0">
              <a:solidFill>
                <a:srgbClr val="2372B9"/>
              </a:solidFill>
              <a:latin typeface="+mn-lt"/>
              <a:cs typeface="Times New Roman" panose="02020603050405020304" pitchFamily="18" charset="0"/>
            </a:endParaRPr>
          </a:p>
          <a:p>
            <a:pPr marL="760050" lvl="2" indent="-360000">
              <a:spcBef>
                <a:spcPts val="400"/>
              </a:spcBef>
              <a:buSzPct val="101000"/>
              <a:buBlip>
                <a:blip r:embed="rId3"/>
              </a:buBlip>
            </a:pP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Wearing</a:t>
            </a: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trousers</a:t>
            </a:r>
            <a:endParaRPr lang="fr-FR" altLang="fr-FR" sz="1600" dirty="0" smtClean="0">
              <a:solidFill>
                <a:srgbClr val="2372B9"/>
              </a:solidFill>
              <a:latin typeface="+mn-lt"/>
              <a:cs typeface="Times New Roman" panose="02020603050405020304" pitchFamily="18" charset="0"/>
            </a:endParaRPr>
          </a:p>
          <a:p>
            <a:pPr marL="760050" lvl="2" indent="-360000">
              <a:spcBef>
                <a:spcPts val="400"/>
              </a:spcBef>
              <a:buSzPct val="101000"/>
              <a:buBlip>
                <a:blip r:embed="rId3"/>
              </a:buBlip>
            </a:pP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Tie</a:t>
            </a: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 long </a:t>
            </a: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hair</a:t>
            </a: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 back</a:t>
            </a:r>
            <a:endParaRPr lang="fr-FR" altLang="fr-FR" sz="1600" dirty="0">
              <a:solidFill>
                <a:srgbClr val="2372B9"/>
              </a:solidFill>
              <a:latin typeface="+mn-lt"/>
              <a:cs typeface="Times New Roman" panose="02020603050405020304" pitchFamily="18" charset="0"/>
            </a:endParaRPr>
          </a:p>
          <a:p>
            <a:pPr marL="760050" lvl="2" indent="-360000">
              <a:spcBef>
                <a:spcPts val="400"/>
              </a:spcBef>
              <a:buSzPct val="101000"/>
              <a:buBlip>
                <a:blip r:embed="rId3"/>
              </a:buBlip>
            </a:pP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Do not use contact </a:t>
            </a: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lenses</a:t>
            </a:r>
            <a:endParaRPr lang="fr-FR" altLang="fr-FR" sz="1600" dirty="0">
              <a:solidFill>
                <a:srgbClr val="2372B9"/>
              </a:solidFill>
              <a:latin typeface="+mn-lt"/>
              <a:cs typeface="Times New Roman" panose="02020603050405020304" pitchFamily="18" charset="0"/>
            </a:endParaRPr>
          </a:p>
          <a:p>
            <a:pPr marL="760050" lvl="2" indent="-360000">
              <a:spcBef>
                <a:spcPts val="400"/>
              </a:spcBef>
              <a:buSzPct val="101000"/>
              <a:buBlip>
                <a:blip r:embed="rId3"/>
              </a:buBlip>
            </a:pP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Do not drink and est in the </a:t>
            </a: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lab</a:t>
            </a:r>
            <a:endParaRPr lang="fr-FR" altLang="fr-FR" sz="1600" dirty="0">
              <a:solidFill>
                <a:srgbClr val="2372B9"/>
              </a:solidFill>
              <a:latin typeface="+mn-lt"/>
              <a:cs typeface="Times New Roman" panose="02020603050405020304" pitchFamily="18" charset="0"/>
            </a:endParaRPr>
          </a:p>
          <a:p>
            <a:pPr marL="760050" lvl="2" indent="-360000">
              <a:spcBef>
                <a:spcPts val="400"/>
              </a:spcBef>
              <a:buSzPct val="101000"/>
              <a:buBlip>
                <a:blip r:embed="rId3"/>
              </a:buBlip>
            </a:pP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Wash hands </a:t>
            </a: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after</a:t>
            </a:r>
            <a:r>
              <a:rPr lang="fr-FR" altLang="fr-FR" sz="1600" dirty="0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fr-FR" sz="1600" dirty="0" err="1" smtClean="0">
                <a:solidFill>
                  <a:srgbClr val="2372B9"/>
                </a:solidFill>
                <a:latin typeface="+mn-lt"/>
                <a:cs typeface="Times New Roman" panose="02020603050405020304" pitchFamily="18" charset="0"/>
              </a:rPr>
              <a:t>handlings</a:t>
            </a:r>
            <a:endParaRPr lang="fr-FR" altLang="fr-FR" sz="1600" dirty="0" smtClean="0">
              <a:solidFill>
                <a:srgbClr val="2372B9"/>
              </a:solidFill>
              <a:latin typeface="+mn-lt"/>
              <a:cs typeface="Times New Roman" panose="02020603050405020304" pitchFamily="18" charset="0"/>
            </a:endParaRPr>
          </a:p>
          <a:p>
            <a:pPr marL="760050" lvl="2" indent="-360000">
              <a:spcBef>
                <a:spcPts val="400"/>
              </a:spcBef>
              <a:buSzPct val="101000"/>
              <a:buBlip>
                <a:blip r:embed="rId3"/>
              </a:buBlip>
            </a:pPr>
            <a:endParaRPr lang="fr-FR" altLang="fr-FR" sz="1600" dirty="0">
              <a:solidFill>
                <a:srgbClr val="2372B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fr-FR" altLang="fr-FR" sz="2000" dirty="0">
              <a:solidFill>
                <a:srgbClr val="2372B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 dirty="0">
              <a:cs typeface="Times New Roman" panose="02020603050405020304" pitchFamily="18" charset="0"/>
            </a:endParaRPr>
          </a:p>
        </p:txBody>
      </p:sp>
      <p:grpSp>
        <p:nvGrpSpPr>
          <p:cNvPr id="15" name="Groupe 6"/>
          <p:cNvGrpSpPr>
            <a:grpSpLocks/>
          </p:cNvGrpSpPr>
          <p:nvPr/>
        </p:nvGrpSpPr>
        <p:grpSpPr bwMode="auto">
          <a:xfrm>
            <a:off x="1143180" y="2228043"/>
            <a:ext cx="3962040" cy="1313469"/>
            <a:chOff x="1042988" y="1341438"/>
            <a:chExt cx="4106862" cy="1298575"/>
          </a:xfrm>
        </p:grpSpPr>
        <p:pic>
          <p:nvPicPr>
            <p:cNvPr id="17" name="Espace réservé du contenu 4" descr="lunettes obligatoir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1341438"/>
              <a:ext cx="1298575" cy="12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5" descr="port de gants obligatoir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1341438"/>
              <a:ext cx="1298575" cy="12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05" y="2113637"/>
            <a:ext cx="1525118" cy="15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96687" y="282167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</a:t>
            </a:r>
            <a:r>
              <a:rPr lang="fr-FR" altLang="fr-FR" dirty="0" err="1">
                <a:latin typeface="Ubuntu" panose="020B0504030602030204" pitchFamily="34" charset="0"/>
              </a:rPr>
              <a:t>protect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yourself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from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?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43</a:t>
            </a:fld>
            <a:endParaRPr lang="fr-FR" altLang="fr-FR" dirty="0"/>
          </a:p>
        </p:txBody>
      </p:sp>
      <p:grpSp>
        <p:nvGrpSpPr>
          <p:cNvPr id="10" name="Groupe 6"/>
          <p:cNvGrpSpPr>
            <a:grpSpLocks/>
          </p:cNvGrpSpPr>
          <p:nvPr/>
        </p:nvGrpSpPr>
        <p:grpSpPr bwMode="auto">
          <a:xfrm>
            <a:off x="683568" y="977681"/>
            <a:ext cx="7531522" cy="3044656"/>
            <a:chOff x="611188" y="765175"/>
            <a:chExt cx="8229551" cy="4067482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rot="743979">
              <a:off x="7758304" y="4751619"/>
              <a:ext cx="388560" cy="8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" name="Rectangle 7"/>
            <p:cNvSpPr txBox="1">
              <a:spLocks noChangeArrowheads="1"/>
            </p:cNvSpPr>
            <p:nvPr/>
          </p:nvSpPr>
          <p:spPr>
            <a:xfrm>
              <a:off x="611188" y="765175"/>
              <a:ext cx="8229551" cy="656068"/>
            </a:xfrm>
            <a:prstGeom prst="rect">
              <a:avLst/>
            </a:prstGeom>
          </p:spPr>
          <p:txBody>
            <a:bodyPr/>
            <a:lstStyle/>
            <a:p>
              <a:pPr algn="ctr" eaLnBrk="1" hangingPunct="1">
                <a:lnSpc>
                  <a:spcPct val="105000"/>
                </a:lnSpc>
                <a:buFont typeface="Tahoma" pitchFamily="34" charset="0"/>
                <a:buNone/>
                <a:defRPr/>
              </a:pPr>
              <a:endParaRPr lang="fr-FR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+mj-ea"/>
                <a:cs typeface="+mj-cs"/>
              </a:endParaRPr>
            </a:p>
          </p:txBody>
        </p:sp>
      </p:grpSp>
      <p:pic>
        <p:nvPicPr>
          <p:cNvPr id="19" name="Image 4" descr="compatibilité gan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r="9537" b="39008"/>
          <a:stretch>
            <a:fillRect/>
          </a:stretch>
        </p:blipFill>
        <p:spPr bwMode="auto">
          <a:xfrm>
            <a:off x="251300" y="1154648"/>
            <a:ext cx="8470389" cy="53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4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58402" y="364782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159" y="790979"/>
            <a:ext cx="8064896" cy="504056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</a:t>
            </a:r>
            <a:r>
              <a:rPr lang="fr-FR" altLang="fr-FR" dirty="0" err="1">
                <a:latin typeface="Ubuntu" panose="020B0504030602030204" pitchFamily="34" charset="0"/>
              </a:rPr>
              <a:t>protect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yourself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from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risks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44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87624" y="1318000"/>
            <a:ext cx="5760640" cy="1059820"/>
          </a:xfrm>
        </p:spPr>
        <p:txBody>
          <a:bodyPr/>
          <a:lstStyle/>
          <a:p>
            <a:r>
              <a:rPr lang="fr-FR" sz="2400" b="1" dirty="0" err="1" smtClean="0"/>
              <a:t>Safety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Equipments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grpSp>
        <p:nvGrpSpPr>
          <p:cNvPr id="10" name="Groupe 6"/>
          <p:cNvGrpSpPr>
            <a:grpSpLocks/>
          </p:cNvGrpSpPr>
          <p:nvPr/>
        </p:nvGrpSpPr>
        <p:grpSpPr bwMode="auto">
          <a:xfrm>
            <a:off x="683568" y="977681"/>
            <a:ext cx="7531522" cy="3044656"/>
            <a:chOff x="611188" y="765175"/>
            <a:chExt cx="8229551" cy="4067482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rot="743979">
              <a:off x="7758304" y="4751619"/>
              <a:ext cx="388560" cy="8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" name="Rectangle 7"/>
            <p:cNvSpPr txBox="1">
              <a:spLocks noChangeArrowheads="1"/>
            </p:cNvSpPr>
            <p:nvPr/>
          </p:nvSpPr>
          <p:spPr>
            <a:xfrm>
              <a:off x="611188" y="765175"/>
              <a:ext cx="8229551" cy="656068"/>
            </a:xfrm>
            <a:prstGeom prst="rect">
              <a:avLst/>
            </a:prstGeom>
          </p:spPr>
          <p:txBody>
            <a:bodyPr/>
            <a:lstStyle/>
            <a:p>
              <a:pPr algn="ctr" eaLnBrk="1" hangingPunct="1">
                <a:lnSpc>
                  <a:spcPct val="105000"/>
                </a:lnSpc>
                <a:buFont typeface="Tahoma" pitchFamily="34" charset="0"/>
                <a:buNone/>
                <a:defRPr/>
              </a:pPr>
              <a:endParaRPr lang="fr-FR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19" name="Groupe 5"/>
          <p:cNvGrpSpPr>
            <a:grpSpLocks/>
          </p:cNvGrpSpPr>
          <p:nvPr/>
        </p:nvGrpSpPr>
        <p:grpSpPr bwMode="auto">
          <a:xfrm>
            <a:off x="755576" y="1993947"/>
            <a:ext cx="8027990" cy="4181186"/>
            <a:chOff x="755576" y="1700213"/>
            <a:chExt cx="8028061" cy="4181118"/>
          </a:xfrm>
        </p:grpSpPr>
        <p:pic>
          <p:nvPicPr>
            <p:cNvPr id="21" name="Espace réservé du contenu 9" descr="douche de s_curit_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775" y="1700213"/>
              <a:ext cx="128905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10" descr="lave oei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337" y="1700213"/>
              <a:ext cx="128905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13" descr="poste de secour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00"/>
            <a:stretch>
              <a:fillRect/>
            </a:stretch>
          </p:blipFill>
          <p:spPr bwMode="auto">
            <a:xfrm>
              <a:off x="5422900" y="1700213"/>
              <a:ext cx="12858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14" descr="telephone 1ers secour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587" y="1700213"/>
              <a:ext cx="128905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15" descr="extincteur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587" y="3557588"/>
              <a:ext cx="1289050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ZoneTexte 13"/>
            <p:cNvSpPr txBox="1">
              <a:spLocks noChangeArrowheads="1"/>
            </p:cNvSpPr>
            <p:nvPr/>
          </p:nvSpPr>
          <p:spPr bwMode="auto">
            <a:xfrm>
              <a:off x="755576" y="5481228"/>
              <a:ext cx="4786313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fr-FR" altLang="fr-FR" sz="2000" b="1" dirty="0" smtClean="0">
                  <a:solidFill>
                    <a:srgbClr val="2372B9"/>
                  </a:solidFill>
                </a:rPr>
                <a:t>Clean </a:t>
              </a:r>
              <a:r>
                <a:rPr lang="fr-FR" altLang="fr-FR" sz="2000" b="1" dirty="0" err="1" smtClean="0">
                  <a:solidFill>
                    <a:srgbClr val="2372B9"/>
                  </a:solidFill>
                </a:rPr>
                <a:t>bench</a:t>
              </a:r>
              <a:endParaRPr lang="fr-FR" altLang="fr-FR" sz="2000" b="1" dirty="0">
                <a:solidFill>
                  <a:srgbClr val="2372B9"/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3638365"/>
            <a:ext cx="1321587" cy="1778135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5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518" y="692696"/>
            <a:ext cx="8064896" cy="360040"/>
          </a:xfrm>
        </p:spPr>
        <p:txBody>
          <a:bodyPr/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an accident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18" y="1742353"/>
            <a:ext cx="2828372" cy="3276107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45</a:t>
            </a:fld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5112378"/>
            <a:ext cx="2926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dirty="0" err="1" smtClean="0">
                <a:latin typeface="Arial Unicode MS" panose="020B0604020202020204" pitchFamily="34" charset="-128"/>
              </a:rPr>
              <a:t>View</a:t>
            </a:r>
            <a:r>
              <a:rPr lang="fr-FR" altLang="fr-FR" dirty="0" smtClean="0">
                <a:latin typeface="Arial Unicode MS" panose="020B0604020202020204" pitchFamily="34" charset="-128"/>
              </a:rPr>
              <a:t> </a:t>
            </a:r>
            <a:r>
              <a:rPr lang="fr-FR" altLang="fr-FR" dirty="0">
                <a:latin typeface="Arial Unicode MS" panose="020B0604020202020204" pitchFamily="34" charset="-128"/>
              </a:rPr>
              <a:t>of a fume </a:t>
            </a:r>
            <a:r>
              <a:rPr lang="fr-FR" altLang="fr-FR" dirty="0" err="1" smtClean="0">
                <a:latin typeface="Arial Unicode MS" panose="020B0604020202020204" pitchFamily="34" charset="-128"/>
              </a:rPr>
              <a:t>sorbonne</a:t>
            </a:r>
            <a:r>
              <a:rPr lang="fr-FR" altLang="fr-FR" dirty="0" smtClean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under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which</a:t>
            </a:r>
            <a:r>
              <a:rPr lang="fr-FR" altLang="fr-FR" dirty="0">
                <a:latin typeface="Arial Unicode MS" panose="020B0604020202020204" pitchFamily="34" charset="-128"/>
              </a:rPr>
              <a:t> the </a:t>
            </a:r>
            <a:r>
              <a:rPr lang="fr-FR" altLang="fr-FR" dirty="0" err="1">
                <a:latin typeface="Arial Unicode MS" panose="020B0604020202020204" pitchFamily="34" charset="-128"/>
              </a:rPr>
              <a:t>fire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is</a:t>
            </a:r>
            <a:r>
              <a:rPr lang="fr-FR" altLang="fr-FR" dirty="0">
                <a:latin typeface="Arial Unicode MS" panose="020B0604020202020204" pitchFamily="34" charset="-128"/>
              </a:rPr>
              <a:t> gone</a:t>
            </a:r>
            <a:r>
              <a:rPr lang="fr-FR" altLang="fr-FR" sz="800" dirty="0"/>
              <a:t> </a:t>
            </a:r>
            <a:endParaRPr lang="fr-FR" altLang="fr-FR" sz="40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12" name="Picture 3" descr="main_bru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2" y="152926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oeil_br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895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694663" y="10993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Chimical</a:t>
            </a:r>
            <a:r>
              <a:rPr lang="fr-FR" dirty="0" smtClean="0"/>
              <a:t> </a:t>
            </a:r>
            <a:r>
              <a:rPr lang="fr-FR" dirty="0" err="1" smtClean="0"/>
              <a:t>burn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992718" y="1134289"/>
            <a:ext cx="237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Chimical</a:t>
            </a:r>
            <a:r>
              <a:rPr lang="fr-FR" dirty="0" smtClean="0"/>
              <a:t> projection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896" y="3169137"/>
            <a:ext cx="2004814" cy="300722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383" y="4565541"/>
            <a:ext cx="1795628" cy="11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4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679" y="290139"/>
            <a:ext cx="8064896" cy="360040"/>
          </a:xfrm>
        </p:spPr>
        <p:txBody>
          <a:bodyPr/>
          <a:lstStyle/>
          <a:p>
            <a:r>
              <a:rPr lang="fr-FR" altLang="fr-FR" dirty="0"/>
              <a:t>How to </a:t>
            </a:r>
            <a:r>
              <a:rPr lang="fr-FR" altLang="fr-FR" dirty="0" err="1"/>
              <a:t>participate</a:t>
            </a:r>
            <a:r>
              <a:rPr lang="fr-FR" altLang="fr-FR" dirty="0"/>
              <a:t> in </a:t>
            </a:r>
            <a:r>
              <a:rPr lang="fr-FR" altLang="fr-FR" dirty="0" err="1"/>
              <a:t>occupational</a:t>
            </a:r>
            <a:r>
              <a:rPr lang="fr-FR" altLang="fr-FR" dirty="0"/>
              <a:t> </a:t>
            </a:r>
            <a:r>
              <a:rPr lang="fr-FR" altLang="fr-FR" dirty="0" err="1"/>
              <a:t>risk</a:t>
            </a:r>
            <a:r>
              <a:rPr lang="fr-FR" altLang="fr-FR" dirty="0"/>
              <a:t> </a:t>
            </a:r>
            <a:r>
              <a:rPr lang="fr-FR" altLang="fr-FR" dirty="0" err="1"/>
              <a:t>prevention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</a:t>
            </a:r>
            <a:r>
              <a:rPr lang="fr-FR" altLang="fr-FR" dirty="0" err="1">
                <a:latin typeface="Ubuntu" panose="020B0504030602030204" pitchFamily="34" charset="0"/>
              </a:rPr>
              <a:t>protect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yourself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from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risks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46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87624" y="1223846"/>
            <a:ext cx="5760640" cy="1059820"/>
          </a:xfrm>
        </p:spPr>
        <p:txBody>
          <a:bodyPr/>
          <a:lstStyle/>
          <a:p>
            <a:r>
              <a:rPr lang="fr-FR" sz="2400" b="1" dirty="0" err="1" smtClean="0"/>
              <a:t>Waste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sorting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grpSp>
        <p:nvGrpSpPr>
          <p:cNvPr id="10" name="Groupe 6"/>
          <p:cNvGrpSpPr>
            <a:grpSpLocks/>
          </p:cNvGrpSpPr>
          <p:nvPr/>
        </p:nvGrpSpPr>
        <p:grpSpPr bwMode="auto">
          <a:xfrm>
            <a:off x="683568" y="977681"/>
            <a:ext cx="7531522" cy="3044656"/>
            <a:chOff x="611188" y="765175"/>
            <a:chExt cx="8229551" cy="4067482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rot="743979">
              <a:off x="7758304" y="4751619"/>
              <a:ext cx="388560" cy="81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12" name="Rectangle 7"/>
            <p:cNvSpPr txBox="1">
              <a:spLocks noChangeArrowheads="1"/>
            </p:cNvSpPr>
            <p:nvPr/>
          </p:nvSpPr>
          <p:spPr>
            <a:xfrm>
              <a:off x="611188" y="765175"/>
              <a:ext cx="8229551" cy="656068"/>
            </a:xfrm>
            <a:prstGeom prst="rect">
              <a:avLst/>
            </a:prstGeom>
          </p:spPr>
          <p:txBody>
            <a:bodyPr/>
            <a:lstStyle/>
            <a:p>
              <a:pPr algn="ctr" eaLnBrk="1" hangingPunct="1">
                <a:lnSpc>
                  <a:spcPct val="105000"/>
                </a:lnSpc>
                <a:buFont typeface="Tahoma" pitchFamily="34" charset="0"/>
                <a:buNone/>
                <a:defRPr/>
              </a:pPr>
              <a:endParaRPr lang="fr-FR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+mj-ea"/>
                <a:cs typeface="+mj-cs"/>
              </a:endParaRPr>
            </a:p>
          </p:txBody>
        </p:sp>
      </p:grp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7" y="1669687"/>
            <a:ext cx="7477833" cy="43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7534595" y="96641"/>
            <a:ext cx="1584177" cy="648072"/>
            <a:chOff x="7308304" y="185211"/>
            <a:chExt cx="1584177" cy="64807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ABAED9D-9EE2-4BC3-8089-00C074E35EFD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47</a:t>
            </a:fld>
            <a:endParaRPr lang="fr-FR" altLang="fr-FR" dirty="0"/>
          </a:p>
        </p:txBody>
      </p:sp>
      <p:grpSp>
        <p:nvGrpSpPr>
          <p:cNvPr id="9" name="Groupe 3"/>
          <p:cNvGrpSpPr>
            <a:grpSpLocks/>
          </p:cNvGrpSpPr>
          <p:nvPr/>
        </p:nvGrpSpPr>
        <p:grpSpPr bwMode="auto">
          <a:xfrm>
            <a:off x="612081" y="806635"/>
            <a:ext cx="8280400" cy="4998629"/>
            <a:chOff x="648283" y="1043460"/>
            <a:chExt cx="8280400" cy="4998676"/>
          </a:xfrm>
        </p:grpSpPr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648283" y="1043460"/>
              <a:ext cx="8280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0"/>
                </a:spcBef>
                <a:buFont typeface="Tahoma" panose="020B0604030504040204" pitchFamily="34" charset="0"/>
                <a:buNone/>
              </a:pPr>
              <a:r>
                <a:rPr lang="fr-FR" altLang="fr-FR" sz="2000" b="1" dirty="0" smtClean="0">
                  <a:solidFill>
                    <a:srgbClr val="2372B9"/>
                  </a:solidFill>
                  <a:latin typeface="+mn-lt"/>
                </a:rPr>
                <a:t>The </a:t>
              </a:r>
              <a:r>
                <a:rPr lang="fr-FR" altLang="fr-FR" sz="2000" b="1" dirty="0" err="1" smtClean="0">
                  <a:solidFill>
                    <a:srgbClr val="2372B9"/>
                  </a:solidFill>
                  <a:latin typeface="+mn-lt"/>
                </a:rPr>
                <a:t>different</a:t>
              </a:r>
              <a:r>
                <a:rPr lang="fr-FR" altLang="fr-FR" sz="2000" b="1" dirty="0" smtClean="0">
                  <a:solidFill>
                    <a:srgbClr val="2372B9"/>
                  </a:solidFill>
                  <a:latin typeface="+mn-lt"/>
                </a:rPr>
                <a:t> </a:t>
              </a:r>
              <a:r>
                <a:rPr lang="fr-FR" altLang="fr-FR" sz="2000" b="1" dirty="0" err="1" smtClean="0">
                  <a:solidFill>
                    <a:srgbClr val="2372B9"/>
                  </a:solidFill>
                  <a:latin typeface="+mn-lt"/>
                </a:rPr>
                <a:t>steps</a:t>
              </a:r>
              <a:r>
                <a:rPr lang="fr-FR" altLang="fr-FR" sz="2000" b="1" dirty="0" smtClean="0">
                  <a:solidFill>
                    <a:srgbClr val="2372B9"/>
                  </a:solidFill>
                  <a:latin typeface="+mn-lt"/>
                </a:rPr>
                <a:t> of </a:t>
              </a:r>
              <a:r>
                <a:rPr lang="fr-FR" altLang="fr-FR" sz="2000" b="1" dirty="0" err="1" smtClean="0">
                  <a:solidFill>
                    <a:srgbClr val="2372B9"/>
                  </a:solidFill>
                  <a:latin typeface="+mn-lt"/>
                </a:rPr>
                <a:t>risk</a:t>
              </a:r>
              <a:r>
                <a:rPr lang="fr-FR" altLang="fr-FR" sz="2000" b="1" dirty="0" smtClean="0">
                  <a:solidFill>
                    <a:srgbClr val="2372B9"/>
                  </a:solidFill>
                  <a:latin typeface="+mn-lt"/>
                </a:rPr>
                <a:t> control </a:t>
              </a:r>
              <a:r>
                <a:rPr lang="fr-FR" altLang="fr-FR" sz="2000" b="1" dirty="0" err="1" smtClean="0">
                  <a:solidFill>
                    <a:srgbClr val="2372B9"/>
                  </a:solidFill>
                  <a:latin typeface="+mn-lt"/>
                </a:rPr>
                <a:t>being</a:t>
              </a:r>
              <a:r>
                <a:rPr lang="fr-FR" altLang="fr-FR" sz="2000" b="1" dirty="0" smtClean="0">
                  <a:solidFill>
                    <a:srgbClr val="2372B9"/>
                  </a:solidFill>
                  <a:latin typeface="+mn-lt"/>
                </a:rPr>
                <a:t> </a:t>
              </a:r>
              <a:r>
                <a:rPr lang="fr-FR" altLang="fr-FR" sz="2000" b="1" dirty="0" err="1" smtClean="0">
                  <a:solidFill>
                    <a:srgbClr val="2372B9"/>
                  </a:solidFill>
                  <a:latin typeface="+mn-lt"/>
                </a:rPr>
                <a:t>completed</a:t>
              </a:r>
              <a:r>
                <a:rPr lang="fr-FR" altLang="fr-FR" sz="1800" b="1" dirty="0">
                  <a:solidFill>
                    <a:srgbClr val="FFFF66"/>
                  </a:solidFill>
                  <a:latin typeface="Tahoma" panose="020B0604030504040204" pitchFamily="34" charset="0"/>
                </a:rPr>
                <a:t/>
              </a:r>
              <a:br>
                <a:rPr lang="fr-FR" altLang="fr-FR" sz="1800" b="1" dirty="0">
                  <a:solidFill>
                    <a:srgbClr val="FFFF66"/>
                  </a:solidFill>
                  <a:latin typeface="Tahoma" panose="020B0604030504040204" pitchFamily="34" charset="0"/>
                </a:rPr>
              </a:br>
              <a:endParaRPr lang="fr-FR" altLang="fr-FR" sz="1800" b="1" dirty="0">
                <a:solidFill>
                  <a:srgbClr val="FFFF66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11" name="Image 13" descr="chimiste003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2852738"/>
              <a:ext cx="2200275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4" descr="chimiste006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186" y="1881299"/>
              <a:ext cx="2016125" cy="416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ensées 7"/>
            <p:cNvSpPr>
              <a:spLocks noChangeArrowheads="1"/>
            </p:cNvSpPr>
            <p:nvPr/>
          </p:nvSpPr>
          <p:spPr bwMode="auto">
            <a:xfrm>
              <a:off x="5256274" y="1534907"/>
              <a:ext cx="3168650" cy="1116124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15" name="ZoneTexte 8"/>
          <p:cNvSpPr txBox="1">
            <a:spLocks noChangeArrowheads="1"/>
          </p:cNvSpPr>
          <p:nvPr/>
        </p:nvSpPr>
        <p:spPr bwMode="auto">
          <a:xfrm>
            <a:off x="5698875" y="1422317"/>
            <a:ext cx="3240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 smtClean="0"/>
              <a:t>We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can</a:t>
            </a:r>
            <a:r>
              <a:rPr lang="fr-FR" altLang="fr-FR" sz="1800" dirty="0" smtClean="0"/>
              <a:t> </a:t>
            </a:r>
            <a:r>
              <a:rPr lang="fr-FR" altLang="fr-FR" sz="1800" dirty="0" err="1" smtClean="0"/>
              <a:t>start</a:t>
            </a:r>
            <a:r>
              <a:rPr lang="fr-FR" altLang="fr-FR" sz="18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to </a:t>
            </a:r>
            <a:r>
              <a:rPr lang="fr-FR" altLang="fr-FR" sz="1800" dirty="0" err="1" smtClean="0"/>
              <a:t>handle</a:t>
            </a:r>
            <a:r>
              <a:rPr lang="fr-FR" altLang="fr-FR" sz="1800" dirty="0" smtClean="0"/>
              <a:t>….!!!!!</a:t>
            </a:r>
            <a:endParaRPr lang="fr-FR" altLang="fr-FR" sz="18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0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report a danger </a:t>
            </a:r>
            <a:r>
              <a:rPr lang="fr-FR" altLang="fr-FR" dirty="0">
                <a:latin typeface="Ubuntu" panose="020B0504030602030204" pitchFamily="34" charset="0"/>
              </a:rPr>
              <a:t>?</a:t>
            </a:r>
            <a:br>
              <a:rPr lang="fr-FR" altLang="fr-FR" dirty="0">
                <a:latin typeface="Ubuntu" panose="020B0504030602030204" pitchFamily="34" charset="0"/>
              </a:rPr>
            </a:b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0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How to report a danger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The </a:t>
            </a:r>
            <a:r>
              <a:rPr lang="fr-FR" altLang="fr-FR" dirty="0" err="1" smtClean="0">
                <a:latin typeface="Ubuntu" panose="020B0504030602030204" pitchFamily="34" charset="0"/>
              </a:rPr>
              <a:t>different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registers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39366" y="1371722"/>
            <a:ext cx="8209098" cy="4217518"/>
          </a:xfrm>
        </p:spPr>
        <p:txBody>
          <a:bodyPr/>
          <a:lstStyle/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smtClean="0">
                <a:latin typeface="Open Sans" panose="020B0606030504020204" pitchFamily="34" charset="0"/>
              </a:rPr>
              <a:t>Protocol for </a:t>
            </a:r>
            <a:r>
              <a:rPr lang="fr-FR" altLang="fr-FR" dirty="0" err="1" smtClean="0">
                <a:latin typeface="Open Sans" panose="020B0606030504020204" pitchFamily="34" charset="0"/>
              </a:rPr>
              <a:t>reporting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taking</a:t>
            </a:r>
            <a:r>
              <a:rPr lang="fr-FR" altLang="fr-FR" dirty="0" smtClean="0">
                <a:latin typeface="Open Sans" panose="020B0606030504020204" pitchFamily="34" charset="0"/>
              </a:rPr>
              <a:t> care of situations of stress at </a:t>
            </a:r>
            <a:r>
              <a:rPr lang="fr-FR" altLang="fr-FR" dirty="0" err="1" smtClean="0">
                <a:latin typeface="Open Sans" panose="020B0606030504020204" pitchFamily="34" charset="0"/>
              </a:rPr>
              <a:t>work</a:t>
            </a:r>
            <a:r>
              <a:rPr lang="fr-FR" altLang="fr-FR" dirty="0" smtClean="0">
                <a:latin typeface="Open Sans" panose="020B0606030504020204" pitchFamily="34" charset="0"/>
              </a:rPr>
              <a:t> or suspicion of </a:t>
            </a:r>
            <a:r>
              <a:rPr lang="fr-FR" altLang="fr-FR" dirty="0" err="1" smtClean="0">
                <a:latin typeface="Open Sans" panose="020B0606030504020204" pitchFamily="34" charset="0"/>
              </a:rPr>
              <a:t>harassment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SzPct val="101000"/>
              <a:buNone/>
            </a:pP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</a:rPr>
              <a:t>Register</a:t>
            </a:r>
            <a:r>
              <a:rPr lang="fr-FR" altLang="fr-FR" dirty="0" smtClean="0">
                <a:latin typeface="Open Sans" panose="020B0606030504020204" pitchFamily="34" charset="0"/>
              </a:rPr>
              <a:t> of </a:t>
            </a:r>
            <a:r>
              <a:rPr lang="fr-FR" altLang="fr-FR" dirty="0" err="1" smtClean="0">
                <a:latin typeface="Open Sans" panose="020B0606030504020204" pitchFamily="34" charset="0"/>
              </a:rPr>
              <a:t>seriuos</a:t>
            </a:r>
            <a:r>
              <a:rPr lang="fr-FR" altLang="fr-FR" dirty="0" smtClean="0">
                <a:latin typeface="Open Sans" panose="020B0606030504020204" pitchFamily="34" charset="0"/>
              </a:rPr>
              <a:t> and imminent danger</a:t>
            </a:r>
            <a:endParaRPr lang="fr-FR" altLang="fr-FR" sz="2000" dirty="0">
              <a:latin typeface="Open Sans" panose="020B0606030504020204" pitchFamily="34" charset="0"/>
            </a:endParaRPr>
          </a:p>
          <a:p>
            <a:pPr lvl="1">
              <a:lnSpc>
                <a:spcPct val="90000"/>
              </a:lnSpc>
              <a:buSzPct val="101000"/>
            </a:pPr>
            <a:r>
              <a:rPr lang="fr-FR" altLang="fr-FR" dirty="0" err="1" smtClean="0">
                <a:latin typeface="Open Sans" panose="020B0606030504020204" pitchFamily="34" charset="0"/>
              </a:rPr>
              <a:t>Acessible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within</a:t>
            </a:r>
            <a:r>
              <a:rPr lang="fr-FR" altLang="fr-FR" dirty="0" smtClean="0">
                <a:latin typeface="Open Sans" panose="020B0606030504020204" pitchFamily="34" charset="0"/>
              </a:rPr>
              <a:t> the HSE </a:t>
            </a:r>
            <a:r>
              <a:rPr lang="fr-FR" altLang="fr-FR" dirty="0" err="1" smtClean="0">
                <a:latin typeface="Open Sans" panose="020B0606030504020204" pitchFamily="34" charset="0"/>
              </a:rPr>
              <a:t>department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under</a:t>
            </a:r>
            <a:r>
              <a:rPr lang="fr-FR" altLang="fr-FR" dirty="0" smtClean="0">
                <a:latin typeface="Open Sans" panose="020B0606030504020204" pitchFamily="34" charset="0"/>
              </a:rPr>
              <a:t>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responsibility</a:t>
            </a:r>
            <a:r>
              <a:rPr lang="fr-FR" altLang="fr-FR" dirty="0" smtClean="0">
                <a:latin typeface="Open Sans" panose="020B0606030504020204" pitchFamily="34" charset="0"/>
              </a:rPr>
              <a:t> of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president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pPr marL="360363" lvl="1" indent="0">
              <a:lnSpc>
                <a:spcPct val="90000"/>
              </a:lnSpc>
              <a:buSzPct val="101000"/>
              <a:buNone/>
            </a:pP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err="1" smtClean="0">
                <a:latin typeface="Open Sans" panose="020B0606030504020204" pitchFamily="34" charset="0"/>
              </a:rPr>
              <a:t>Register</a:t>
            </a:r>
            <a:r>
              <a:rPr lang="fr-FR" altLang="fr-FR" dirty="0" smtClean="0">
                <a:latin typeface="Open Sans" panose="020B0606030504020204" pitchFamily="34" charset="0"/>
              </a:rPr>
              <a:t> of </a:t>
            </a:r>
            <a:r>
              <a:rPr lang="fr-FR" altLang="fr-FR" dirty="0" err="1" smtClean="0">
                <a:latin typeface="Open Sans" panose="020B0606030504020204" pitchFamily="34" charset="0"/>
              </a:rPr>
              <a:t>Health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>
                <a:latin typeface="Open Sans" panose="020B0606030504020204" pitchFamily="34" charset="0"/>
              </a:rPr>
              <a:t>S</a:t>
            </a:r>
            <a:r>
              <a:rPr lang="fr-FR" altLang="fr-FR" dirty="0" err="1" smtClean="0">
                <a:latin typeface="Open Sans" panose="020B0606030504020204" pitchFamily="34" charset="0"/>
              </a:rPr>
              <a:t>afety</a:t>
            </a:r>
            <a:endParaRPr lang="fr-FR" altLang="fr-FR" dirty="0">
              <a:latin typeface="Open Sans" panose="020B0606030504020204" pitchFamily="34" charset="0"/>
            </a:endParaRPr>
          </a:p>
          <a:p>
            <a:pPr lvl="1">
              <a:lnSpc>
                <a:spcPct val="90000"/>
              </a:lnSpc>
              <a:buSzPct val="101000"/>
            </a:pPr>
            <a:r>
              <a:rPr lang="fr-FR" altLang="fr-FR" dirty="0" err="1">
                <a:latin typeface="Open Sans" panose="020B0606030504020204" pitchFamily="34" charset="0"/>
              </a:rPr>
              <a:t>Acessible</a:t>
            </a:r>
            <a:r>
              <a:rPr lang="fr-FR" altLang="fr-FR" dirty="0">
                <a:latin typeface="Open Sans" panose="020B0606030504020204" pitchFamily="34" charset="0"/>
              </a:rPr>
              <a:t> </a:t>
            </a:r>
            <a:r>
              <a:rPr lang="fr-FR" altLang="fr-FR" dirty="0" err="1">
                <a:latin typeface="Open Sans" panose="020B0606030504020204" pitchFamily="34" charset="0"/>
              </a:rPr>
              <a:t>within</a:t>
            </a:r>
            <a:r>
              <a:rPr lang="fr-FR" altLang="fr-FR" dirty="0">
                <a:latin typeface="Open Sans" panose="020B0606030504020204" pitchFamily="34" charset="0"/>
              </a:rPr>
              <a:t> </a:t>
            </a:r>
            <a:r>
              <a:rPr lang="fr-FR" altLang="fr-FR" dirty="0" smtClean="0">
                <a:latin typeface="Open Sans" panose="020B0606030504020204" pitchFamily="34" charset="0"/>
              </a:rPr>
              <a:t>the UT </a:t>
            </a:r>
            <a:r>
              <a:rPr lang="fr-FR" altLang="fr-FR" dirty="0" err="1" smtClean="0">
                <a:latin typeface="Open Sans" panose="020B0606030504020204" pitchFamily="34" charset="0"/>
              </a:rPr>
              <a:t>under</a:t>
            </a:r>
            <a:r>
              <a:rPr lang="fr-FR" altLang="fr-FR" dirty="0" smtClean="0">
                <a:latin typeface="Open Sans" panose="020B0606030504020204" pitchFamily="34" charset="0"/>
              </a:rPr>
              <a:t>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responsability</a:t>
            </a:r>
            <a:r>
              <a:rPr lang="fr-FR" altLang="fr-FR" dirty="0" smtClean="0">
                <a:latin typeface="Open Sans" panose="020B0606030504020204" pitchFamily="34" charset="0"/>
              </a:rPr>
              <a:t> of the Unit </a:t>
            </a:r>
            <a:r>
              <a:rPr lang="fr-FR" altLang="fr-FR" dirty="0" smtClean="0">
                <a:latin typeface="Open Sans" panose="020B0606030504020204" pitchFamily="34" charset="0"/>
              </a:rPr>
              <a:t>manager</a:t>
            </a:r>
          </a:p>
          <a:p>
            <a:pPr lvl="1">
              <a:lnSpc>
                <a:spcPct val="90000"/>
              </a:lnSpc>
              <a:buSzPct val="101000"/>
            </a:pPr>
            <a:r>
              <a:rPr lang="fr-FR" altLang="fr-FR" dirty="0" smtClean="0">
                <a:latin typeface="Open Sans" panose="020B0606030504020204" pitchFamily="34" charset="0"/>
              </a:rPr>
              <a:t>Made </a:t>
            </a:r>
            <a:r>
              <a:rPr lang="fr-FR" altLang="fr-FR" dirty="0" err="1" smtClean="0">
                <a:latin typeface="Open Sans" panose="020B0606030504020204" pitchFamily="34" charset="0"/>
              </a:rPr>
              <a:t>available</a:t>
            </a:r>
            <a:r>
              <a:rPr lang="fr-FR" altLang="fr-FR" dirty="0" smtClean="0">
                <a:latin typeface="Open Sans" panose="020B0606030504020204" pitchFamily="34" charset="0"/>
              </a:rPr>
              <a:t> to staff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users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pPr lvl="1">
              <a:lnSpc>
                <a:spcPct val="90000"/>
              </a:lnSpc>
              <a:buSzPct val="101000"/>
            </a:pPr>
            <a:r>
              <a:rPr lang="fr-FR" altLang="fr-FR" dirty="0" err="1" smtClean="0">
                <a:latin typeface="Open Sans" panose="020B0606030504020204" pitchFamily="34" charset="0"/>
              </a:rPr>
              <a:t>Helds</a:t>
            </a:r>
            <a:r>
              <a:rPr lang="fr-FR" altLang="fr-FR" dirty="0" smtClean="0">
                <a:latin typeface="Open Sans" panose="020B0606030504020204" pitchFamily="34" charset="0"/>
              </a:rPr>
              <a:t> by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advisor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pPr lvl="1">
              <a:lnSpc>
                <a:spcPct val="90000"/>
              </a:lnSpc>
              <a:buSzPct val="101000"/>
            </a:pPr>
            <a:r>
              <a:rPr lang="fr-FR" altLang="fr-FR" dirty="0" err="1" smtClean="0">
                <a:latin typeface="Open Sans" panose="020B0606030504020204" pitchFamily="34" charset="0"/>
              </a:rPr>
              <a:t>Contains</a:t>
            </a:r>
            <a:r>
              <a:rPr lang="fr-FR" altLang="fr-FR" dirty="0" smtClean="0">
                <a:latin typeface="Open Sans" panose="020B0606030504020204" pitchFamily="34" charset="0"/>
              </a:rPr>
              <a:t>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comments</a:t>
            </a:r>
            <a:r>
              <a:rPr lang="fr-FR" altLang="fr-FR" dirty="0" smtClean="0">
                <a:latin typeface="Open Sans" panose="020B0606030504020204" pitchFamily="34" charset="0"/>
              </a:rPr>
              <a:t> and suggestions of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members</a:t>
            </a:r>
            <a:r>
              <a:rPr lang="fr-FR" altLang="fr-FR" dirty="0" smtClean="0">
                <a:latin typeface="Open Sans" panose="020B0606030504020204" pitchFamily="34" charset="0"/>
              </a:rPr>
              <a:t> of staff about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prevention</a:t>
            </a:r>
            <a:r>
              <a:rPr lang="fr-FR" altLang="fr-FR" dirty="0" smtClean="0">
                <a:latin typeface="Open Sans" panose="020B0606030504020204" pitchFamily="34" charset="0"/>
              </a:rPr>
              <a:t> of </a:t>
            </a:r>
            <a:r>
              <a:rPr lang="fr-FR" altLang="fr-FR" dirty="0" err="1" smtClean="0">
                <a:latin typeface="Open Sans" panose="020B0606030504020204" pitchFamily="34" charset="0"/>
              </a:rPr>
              <a:t>occupational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risks</a:t>
            </a:r>
            <a:r>
              <a:rPr lang="fr-FR" altLang="fr-FR" dirty="0" smtClean="0">
                <a:latin typeface="Open Sans" panose="020B0606030504020204" pitchFamily="34" charset="0"/>
              </a:rPr>
              <a:t> and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improvement</a:t>
            </a:r>
            <a:r>
              <a:rPr lang="fr-FR" altLang="fr-FR" dirty="0" smtClean="0">
                <a:latin typeface="Open Sans" panose="020B0606030504020204" pitchFamily="34" charset="0"/>
              </a:rPr>
              <a:t> of </a:t>
            </a:r>
            <a:r>
              <a:rPr lang="fr-FR" altLang="fr-FR" dirty="0" err="1" smtClean="0">
                <a:latin typeface="Open Sans" panose="020B0606030504020204" pitchFamily="34" charset="0"/>
              </a:rPr>
              <a:t>working</a:t>
            </a:r>
            <a:r>
              <a:rPr lang="fr-FR" altLang="fr-FR" dirty="0" smtClean="0">
                <a:latin typeface="Open Sans" panose="020B0606030504020204" pitchFamily="34" charset="0"/>
              </a:rPr>
              <a:t> conditions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pPr marL="360363" lvl="1" indent="0">
              <a:lnSpc>
                <a:spcPct val="90000"/>
              </a:lnSpc>
              <a:buSzPct val="101000"/>
              <a:buNone/>
            </a:pPr>
            <a:endParaRPr lang="fr-FR" altLang="fr-FR" dirty="0" smtClean="0">
              <a:latin typeface="Open Sans" panose="020B060603050402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49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5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Training of </a:t>
            </a:r>
            <a:r>
              <a:rPr lang="fr-FR" altLang="fr-FR" dirty="0" err="1" smtClean="0">
                <a:latin typeface="Ubuntu" panose="020B0504030602030204" pitchFamily="34" charset="0"/>
              </a:rPr>
              <a:t>newcomers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588" indent="0">
              <a:lnSpc>
                <a:spcPct val="95000"/>
              </a:lnSpc>
              <a:buNone/>
            </a:pPr>
            <a:r>
              <a:rPr lang="fr-FR" altLang="fr-FR" dirty="0">
                <a:solidFill>
                  <a:srgbClr val="FF0000"/>
                </a:solidFill>
                <a:latin typeface="Open Sans" panose="020B0606030504020204" pitchFamily="34" charset="0"/>
              </a:rPr>
              <a:t>Décret 82-453 article 6 </a:t>
            </a:r>
          </a:p>
          <a:p>
            <a:pPr marL="1588" indent="0">
              <a:lnSpc>
                <a:spcPct val="95000"/>
              </a:lnSpc>
              <a:buNone/>
            </a:pPr>
            <a:r>
              <a:rPr lang="fr-FR" altLang="fr-FR" dirty="0">
                <a:solidFill>
                  <a:srgbClr val="FF0000"/>
                </a:solidFill>
                <a:latin typeface="Open Sans" panose="020B0606030504020204" pitchFamily="34" charset="0"/>
              </a:rPr>
              <a:t>(+ code du travail L4141-1)</a:t>
            </a:r>
          </a:p>
          <a:p>
            <a:pPr marL="360363" indent="-358775">
              <a:lnSpc>
                <a:spcPct val="95000"/>
              </a:lnSpc>
            </a:pPr>
            <a:endParaRPr lang="fr-FR" altLang="fr-FR" dirty="0">
              <a:latin typeface="Open Sans" panose="020B0606030504020204" pitchFamily="34" charset="0"/>
            </a:endParaRPr>
          </a:p>
          <a:p>
            <a:pPr marL="1588" indent="0">
              <a:lnSpc>
                <a:spcPct val="95000"/>
              </a:lnSpc>
              <a:buNone/>
            </a:pPr>
            <a:r>
              <a:rPr lang="fr-FR" altLang="fr-FR" dirty="0" err="1" smtClean="0">
                <a:latin typeface="Open Sans" panose="020B0606030504020204" pitchFamily="34" charset="0"/>
              </a:rPr>
              <a:t>Pratical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appropriate</a:t>
            </a:r>
            <a:r>
              <a:rPr lang="fr-FR" altLang="fr-FR" dirty="0" smtClean="0">
                <a:latin typeface="Open Sans" panose="020B0606030504020204" pitchFamily="34" charset="0"/>
              </a:rPr>
              <a:t> training in </a:t>
            </a:r>
            <a:r>
              <a:rPr lang="fr-FR" altLang="fr-FR" dirty="0" err="1" smtClean="0">
                <a:latin typeface="Open Sans" panose="020B0606030504020204" pitchFamily="34" charset="0"/>
              </a:rPr>
              <a:t>hygiene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shall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be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organized</a:t>
            </a:r>
            <a:endParaRPr lang="fr-FR" altLang="fr-FR" dirty="0" smtClean="0">
              <a:latin typeface="Open Sans" panose="020B0606030504020204" pitchFamily="34" charset="0"/>
            </a:endParaRPr>
          </a:p>
          <a:p>
            <a:pPr marL="1588" indent="0">
              <a:lnSpc>
                <a:spcPct val="95000"/>
              </a:lnSpc>
              <a:buNone/>
            </a:pPr>
            <a:endParaRPr lang="fr-FR" altLang="fr-FR" dirty="0" smtClean="0">
              <a:latin typeface="Open Sans" panose="020B0606030504020204" pitchFamily="34" charset="0"/>
            </a:endParaRPr>
          </a:p>
          <a:p>
            <a:pPr marL="1588" indent="0">
              <a:lnSpc>
                <a:spcPct val="95000"/>
              </a:lnSpc>
              <a:buNone/>
            </a:pPr>
            <a:r>
              <a:rPr lang="fr-FR" alt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1°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endParaRPr lang="fr-FR" alt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8" indent="0">
              <a:lnSpc>
                <a:spcPct val="95000"/>
              </a:lnSpc>
              <a:buNone/>
            </a:pPr>
            <a:endParaRPr lang="fr-FR" alt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88" indent="0">
              <a:lnSpc>
                <a:spcPct val="95000"/>
              </a:lnSpc>
              <a:buNone/>
            </a:pPr>
            <a:r>
              <a:rPr lang="fr-FR" alt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2°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change of job, technique, </a:t>
            </a:r>
            <a:r>
              <a:rPr lang="fr-FR" alt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workplace</a:t>
            </a:r>
            <a:r>
              <a:rPr lang="fr-FR" alt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</a:t>
            </a:r>
          </a:p>
          <a:p>
            <a:pPr marL="1588" indent="0">
              <a:lnSpc>
                <a:spcPct val="95000"/>
              </a:lnSpc>
              <a:buNone/>
            </a:pPr>
            <a:endParaRPr lang="fr-FR" altLang="fr-FR" dirty="0">
              <a:latin typeface="Open Sans" panose="020B0606030504020204" pitchFamily="34" charset="0"/>
            </a:endParaRPr>
          </a:p>
          <a:p>
            <a:pPr marL="360363" indent="-358775">
              <a:lnSpc>
                <a:spcPct val="95000"/>
              </a:lnSpc>
            </a:pPr>
            <a:endParaRPr lang="fr-FR" altLang="fr-FR" dirty="0">
              <a:latin typeface="Open Sans" panose="020B0606030504020204" pitchFamily="34" charset="0"/>
            </a:endParaRPr>
          </a:p>
          <a:p>
            <a:pPr marL="360363" indent="-358775">
              <a:lnSpc>
                <a:spcPct val="95000"/>
              </a:lnSpc>
            </a:pPr>
            <a:endParaRPr lang="fr-FR" altLang="fr-FR" dirty="0">
              <a:latin typeface="Open Sans" panose="020B0606030504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55B16AA-CAE1-485C-9D4A-8A5E69FD5FC0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12" name="Titre 1"/>
          <p:cNvSpPr txBox="1">
            <a:spLocks/>
          </p:cNvSpPr>
          <p:nvPr/>
        </p:nvSpPr>
        <p:spPr>
          <a:xfrm>
            <a:off x="1403648" y="219948"/>
            <a:ext cx="5184576" cy="65611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5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9pPr>
          </a:lstStyle>
          <a:p>
            <a:r>
              <a:rPr lang="fr-FR" altLang="fr-FR" kern="0" dirty="0" err="1">
                <a:latin typeface="Ubuntu" panose="020B0504030602030204" pitchFamily="34" charset="0"/>
              </a:rPr>
              <a:t>Why</a:t>
            </a:r>
            <a:r>
              <a:rPr lang="fr-FR" altLang="fr-FR" kern="0" dirty="0">
                <a:latin typeface="Ubuntu" panose="020B0504030602030204" pitchFamily="34" charset="0"/>
              </a:rPr>
              <a:t> a </a:t>
            </a:r>
            <a:r>
              <a:rPr lang="fr-FR" altLang="fr-FR" kern="0" dirty="0" err="1">
                <a:latin typeface="Ubuntu" panose="020B0504030602030204" pitchFamily="34" charset="0"/>
              </a:rPr>
              <a:t>Health</a:t>
            </a:r>
            <a:r>
              <a:rPr lang="fr-FR" altLang="fr-FR" kern="0" dirty="0">
                <a:latin typeface="Ubuntu" panose="020B0504030602030204" pitchFamily="34" charset="0"/>
              </a:rPr>
              <a:t> &amp; </a:t>
            </a:r>
            <a:r>
              <a:rPr lang="fr-FR" altLang="fr-FR" kern="0" dirty="0" err="1">
                <a:latin typeface="Ubuntu" panose="020B0504030602030204" pitchFamily="34" charset="0"/>
              </a:rPr>
              <a:t>Safety</a:t>
            </a:r>
            <a:r>
              <a:rPr lang="fr-FR" altLang="fr-FR" kern="0" dirty="0">
                <a:latin typeface="Ubuntu" panose="020B0504030602030204" pitchFamily="34" charset="0"/>
              </a:rPr>
              <a:t> induction ?</a:t>
            </a:r>
          </a:p>
        </p:txBody>
      </p:sp>
    </p:spTree>
    <p:extLst>
      <p:ext uri="{BB962C8B-B14F-4D97-AF65-F5344CB8AC3E}">
        <p14:creationId xmlns:p14="http://schemas.microsoft.com/office/powerpoint/2010/main" val="146318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How to report a danger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Register</a:t>
            </a:r>
            <a:r>
              <a:rPr lang="fr-FR" altLang="fr-FR" dirty="0">
                <a:latin typeface="Ubuntu" panose="020B0504030602030204" pitchFamily="34" charset="0"/>
              </a:rPr>
              <a:t> of </a:t>
            </a:r>
            <a:r>
              <a:rPr lang="fr-FR" altLang="fr-FR" dirty="0" err="1">
                <a:latin typeface="Ubuntu" panose="020B0504030602030204" pitchFamily="34" charset="0"/>
              </a:rPr>
              <a:t>Health</a:t>
            </a:r>
            <a:r>
              <a:rPr lang="fr-FR" altLang="fr-FR" dirty="0">
                <a:latin typeface="Ubuntu" panose="020B0504030602030204" pitchFamily="34" charset="0"/>
              </a:rPr>
              <a:t> and </a:t>
            </a:r>
            <a:r>
              <a:rPr lang="fr-FR" altLang="fr-FR" dirty="0" err="1">
                <a:latin typeface="Ubuntu" panose="020B0504030602030204" pitchFamily="34" charset="0"/>
              </a:rPr>
              <a:t>Safety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50</a:t>
            </a:fld>
            <a:endParaRPr lang="fr-FR" altLang="fr-FR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14266"/>
            <a:ext cx="7285441" cy="53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5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sz="4400" dirty="0" err="1" smtClean="0">
                <a:latin typeface="Ubuntu" panose="020B0504030602030204" pitchFamily="34" charset="0"/>
              </a:rPr>
              <a:t>Fire</a:t>
            </a:r>
            <a:r>
              <a:rPr lang="fr-FR" altLang="fr-FR" sz="4400" dirty="0" smtClean="0">
                <a:latin typeface="Ubuntu" panose="020B0504030602030204" pitchFamily="34" charset="0"/>
              </a:rPr>
              <a:t> </a:t>
            </a:r>
            <a:r>
              <a:rPr lang="fr-FR" altLang="fr-FR" sz="4400" dirty="0" err="1" smtClean="0">
                <a:latin typeface="Ubuntu" panose="020B0504030602030204" pitchFamily="34" charset="0"/>
              </a:rPr>
              <a:t>Safety</a:t>
            </a:r>
            <a:r>
              <a:rPr lang="fr-FR" altLang="fr-FR" sz="4400" dirty="0" smtClean="0">
                <a:latin typeface="Ubuntu" panose="020B0504030602030204" pitchFamily="34" charset="0"/>
              </a:rPr>
              <a:t>?</a:t>
            </a:r>
            <a:endParaRPr lang="fr-FR" sz="4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In case of </a:t>
            </a:r>
            <a:r>
              <a:rPr lang="fr-FR" altLang="fr-FR" dirty="0" err="1" smtClean="0">
                <a:latin typeface="Ubuntu" panose="020B0504030602030204" pitchFamily="34" charset="0"/>
              </a:rPr>
              <a:t>fire</a:t>
            </a:r>
            <a:r>
              <a:rPr lang="fr-FR" altLang="fr-FR" dirty="0" smtClean="0">
                <a:latin typeface="Ubuntu" panose="020B0504030602030204" pitchFamily="34" charset="0"/>
              </a:rPr>
              <a:t>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If </a:t>
            </a:r>
            <a:r>
              <a:rPr lang="fr-FR" altLang="fr-FR" dirty="0" err="1" smtClean="0">
                <a:latin typeface="Ubuntu" panose="020B0504030602030204" pitchFamily="34" charset="0"/>
              </a:rPr>
              <a:t>you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discover</a:t>
            </a:r>
            <a:r>
              <a:rPr lang="fr-FR" altLang="fr-FR" dirty="0" smtClean="0">
                <a:latin typeface="Ubuntu" panose="020B0504030602030204" pitchFamily="34" charset="0"/>
              </a:rPr>
              <a:t> a </a:t>
            </a:r>
            <a:r>
              <a:rPr lang="fr-FR" altLang="fr-FR" dirty="0" err="1" smtClean="0">
                <a:latin typeface="Ubuntu" panose="020B0504030602030204" pitchFamily="34" charset="0"/>
              </a:rPr>
              <a:t>fire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52</a:t>
            </a:fld>
            <a:endParaRPr lang="fr-FR" altLang="fr-FR" dirty="0"/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713706"/>
            <a:ext cx="8181975" cy="401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In case of </a:t>
            </a:r>
            <a:r>
              <a:rPr lang="fr-FR" altLang="fr-FR" dirty="0" err="1">
                <a:latin typeface="Ubuntu" panose="020B0504030602030204" pitchFamily="34" charset="0"/>
              </a:rPr>
              <a:t>fire</a:t>
            </a:r>
            <a:r>
              <a:rPr lang="fr-FR" altLang="fr-FR" dirty="0">
                <a:latin typeface="Ubuntu" panose="020B0504030602030204" pitchFamily="34" charset="0"/>
              </a:rPr>
              <a:t>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If </a:t>
            </a:r>
            <a:r>
              <a:rPr lang="fr-FR" altLang="fr-FR" dirty="0" err="1">
                <a:latin typeface="Ubuntu" panose="020B0504030602030204" pitchFamily="34" charset="0"/>
              </a:rPr>
              <a:t>you</a:t>
            </a:r>
            <a:r>
              <a:rPr lang="fr-FR" altLang="fr-FR" dirty="0">
                <a:latin typeface="Ubuntu" panose="020B0504030602030204" pitchFamily="34" charset="0"/>
              </a:rPr>
              <a:t> </a:t>
            </a:r>
            <a:r>
              <a:rPr lang="fr-FR" altLang="fr-FR" dirty="0" err="1">
                <a:latin typeface="Ubuntu" panose="020B0504030602030204" pitchFamily="34" charset="0"/>
              </a:rPr>
              <a:t>discover</a:t>
            </a:r>
            <a:r>
              <a:rPr lang="fr-FR" altLang="fr-FR" dirty="0">
                <a:latin typeface="Ubuntu" panose="020B0504030602030204" pitchFamily="34" charset="0"/>
              </a:rPr>
              <a:t> a </a:t>
            </a:r>
            <a:r>
              <a:rPr lang="fr-FR" altLang="fr-FR" dirty="0" err="1">
                <a:latin typeface="Ubuntu" panose="020B0504030602030204" pitchFamily="34" charset="0"/>
              </a:rPr>
              <a:t>fire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53</a:t>
            </a:fld>
            <a:endParaRPr lang="fr-FR" altLang="fr-F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0113" y="1556792"/>
            <a:ext cx="439196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600"/>
              </a:spcAft>
            </a:pPr>
            <a:r>
              <a:rPr lang="fr-FR" altLang="fr-FR" sz="2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RAISE THE ALARM</a:t>
            </a:r>
            <a:endParaRPr lang="fr-FR" altLang="fr-FR" sz="2800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6450" y="2733327"/>
            <a:ext cx="28797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28539"/>
            <a:ext cx="3903663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775075" y="3719164"/>
            <a:ext cx="1152525" cy="1587"/>
          </a:xfrm>
          <a:prstGeom prst="line">
            <a:avLst/>
          </a:prstGeom>
          <a:noFill/>
          <a:ln w="5724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3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In case of </a:t>
            </a:r>
            <a:r>
              <a:rPr lang="fr-FR" altLang="fr-FR" dirty="0" err="1">
                <a:latin typeface="Ubuntu" panose="020B0504030602030204" pitchFamily="34" charset="0"/>
              </a:rPr>
              <a:t>fire</a:t>
            </a:r>
            <a:r>
              <a:rPr lang="fr-FR" altLang="fr-FR" dirty="0">
                <a:latin typeface="Ubuntu" panose="020B0504030602030204" pitchFamily="34" charset="0"/>
              </a:rPr>
              <a:t>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If </a:t>
            </a:r>
            <a:r>
              <a:rPr lang="fr-FR" altLang="fr-FR" dirty="0" err="1" smtClean="0">
                <a:latin typeface="Ubuntu" panose="020B0504030602030204" pitchFamily="34" charset="0"/>
              </a:rPr>
              <a:t>you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hear</a:t>
            </a:r>
            <a:r>
              <a:rPr lang="fr-FR" altLang="fr-FR" dirty="0" smtClean="0">
                <a:latin typeface="Ubuntu" panose="020B0504030602030204" pitchFamily="34" charset="0"/>
              </a:rPr>
              <a:t> the </a:t>
            </a:r>
            <a:r>
              <a:rPr lang="fr-FR" altLang="fr-FR" dirty="0" err="1" smtClean="0">
                <a:latin typeface="Ubuntu" panose="020B0504030602030204" pitchFamily="34" charset="0"/>
              </a:rPr>
              <a:t>fire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alarm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54</a:t>
            </a:fld>
            <a:endParaRPr lang="fr-FR" altLang="fr-FR" dirty="0"/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163" y="1352642"/>
            <a:ext cx="6315233" cy="5172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9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In case of </a:t>
            </a:r>
            <a:r>
              <a:rPr lang="fr-FR" altLang="fr-FR" dirty="0" err="1">
                <a:latin typeface="Ubuntu" panose="020B0504030602030204" pitchFamily="34" charset="0"/>
              </a:rPr>
              <a:t>fire</a:t>
            </a:r>
            <a:r>
              <a:rPr lang="fr-FR" altLang="fr-FR" dirty="0">
                <a:latin typeface="Ubuntu" panose="020B0504030602030204" pitchFamily="34" charset="0"/>
              </a:rPr>
              <a:t>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Evacuation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55</a:t>
            </a:fld>
            <a:endParaRPr lang="fr-FR" alt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38" y="1882160"/>
            <a:ext cx="5027001" cy="335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4" y="2060848"/>
            <a:ext cx="32400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 rot="21023136">
            <a:off x="6052578" y="2414578"/>
            <a:ext cx="895127" cy="369332"/>
          </a:xfrm>
          <a:prstGeom prst="rect">
            <a:avLst/>
          </a:prstGeom>
          <a:solidFill>
            <a:srgbClr val="BBCE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EXIT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1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In case of </a:t>
            </a:r>
            <a:r>
              <a:rPr lang="fr-FR" altLang="fr-FR" dirty="0" err="1">
                <a:latin typeface="Ubuntu" panose="020B0504030602030204" pitchFamily="34" charset="0"/>
              </a:rPr>
              <a:t>fire</a:t>
            </a:r>
            <a:r>
              <a:rPr lang="fr-FR" altLang="fr-FR" dirty="0">
                <a:latin typeface="Ubuntu" panose="020B0504030602030204" pitchFamily="34" charset="0"/>
              </a:rPr>
              <a:t>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Evacuation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56</a:t>
            </a:fld>
            <a:endParaRPr lang="fr-FR" altLang="fr-FR" dirty="0"/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3400"/>
            <a:ext cx="6087194" cy="5418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5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11188" y="1556321"/>
            <a:ext cx="8065268" cy="5035946"/>
          </a:xfrm>
        </p:spPr>
        <p:txBody>
          <a:bodyPr/>
          <a:lstStyle/>
          <a:p>
            <a:r>
              <a:rPr lang="fr-FR" dirty="0" smtClean="0"/>
              <a:t>Evacuation Plan of </a:t>
            </a:r>
            <a:r>
              <a:rPr lang="fr-FR" dirty="0"/>
              <a:t> </a:t>
            </a:r>
            <a:r>
              <a:rPr lang="fr-FR" dirty="0" smtClean="0"/>
              <a:t>the UT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 err="1" smtClean="0"/>
              <a:t>Assembly</a:t>
            </a:r>
            <a:r>
              <a:rPr lang="fr-FR" dirty="0" smtClean="0"/>
              <a:t> Point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57</a:t>
            </a:fld>
            <a:endParaRPr lang="fr-FR" alt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99592" y="323225"/>
            <a:ext cx="8064896" cy="36004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5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Ubuntu" pitchFamily="34" charset="0"/>
                <a:cs typeface="Arial" pitchFamily="34" charset="0"/>
              </a:defRPr>
            </a:lvl9pPr>
          </a:lstStyle>
          <a:p>
            <a:r>
              <a:rPr lang="fr-FR" altLang="fr-FR" dirty="0">
                <a:latin typeface="Ubuntu" panose="020B0504030602030204" pitchFamily="34" charset="0"/>
              </a:rPr>
              <a:t>In case of </a:t>
            </a:r>
            <a:r>
              <a:rPr lang="fr-FR" altLang="fr-FR" dirty="0" err="1">
                <a:latin typeface="Ubuntu" panose="020B0504030602030204" pitchFamily="34" charset="0"/>
              </a:rPr>
              <a:t>fire</a:t>
            </a:r>
            <a:r>
              <a:rPr lang="fr-FR" altLang="fr-FR" dirty="0">
                <a:latin typeface="Ubuntu" panose="020B0504030602030204" pitchFamily="34" charset="0"/>
              </a:rPr>
              <a:t> ?</a:t>
            </a:r>
            <a:endParaRPr lang="fr-FR" kern="0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899592" y="683265"/>
            <a:ext cx="8064896" cy="50405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fr-FR" altLang="fr-FR" sz="30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 lang="fr-FR" altLang="fr-FR" sz="1600" b="1">
                <a:solidFill>
                  <a:srgbClr val="2372B9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Ubuntu" pitchFamily="34" charset="0"/>
              <a:buNone/>
              <a:defRPr lang="fr-FR" altLang="fr-FR" sz="1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9pPr>
          </a:lstStyle>
          <a:p>
            <a:r>
              <a:rPr lang="fr-FR" kern="0" dirty="0" smtClean="0">
                <a:latin typeface="Ubuntu" panose="020B0504030602030204" pitchFamily="34" charset="0"/>
              </a:rPr>
              <a:t>Evacuation</a:t>
            </a:r>
            <a:endParaRPr lang="fr-FR" kern="0" dirty="0">
              <a:latin typeface="Ubuntu" panose="020B0504030602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22" y="4918359"/>
            <a:ext cx="3428197" cy="1371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5" t="47593" r="1630" b="33214"/>
          <a:stretch/>
        </p:blipFill>
        <p:spPr bwMode="auto">
          <a:xfrm>
            <a:off x="589125" y="5007471"/>
            <a:ext cx="3927338" cy="104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123" y="1217289"/>
            <a:ext cx="2859272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In case of </a:t>
            </a:r>
            <a:r>
              <a:rPr lang="fr-FR" altLang="fr-FR" dirty="0" err="1" smtClean="0">
                <a:latin typeface="Ubuntu" panose="020B0504030602030204" pitchFamily="34" charset="0"/>
              </a:rPr>
              <a:t>medical</a:t>
            </a:r>
            <a:r>
              <a:rPr lang="fr-FR" altLang="fr-FR" dirty="0" smtClean="0">
                <a:latin typeface="Ubuntu" panose="020B0504030602030204" pitchFamily="34" charset="0"/>
              </a:rPr>
              <a:t> emergency? </a:t>
            </a:r>
            <a:r>
              <a:rPr lang="fr-FR" altLang="fr-FR" dirty="0">
                <a:latin typeface="Ubuntu" panose="020B0504030602030204" pitchFamily="34" charset="0"/>
              </a:rPr>
              <a:t/>
            </a:r>
            <a:br>
              <a:rPr lang="fr-FR" altLang="fr-FR" dirty="0">
                <a:latin typeface="Ubuntu" panose="020B0504030602030204" pitchFamily="34" charset="0"/>
              </a:rPr>
            </a:br>
            <a:r>
              <a:rPr lang="fr-FR" altLang="fr-FR" dirty="0">
                <a:latin typeface="Ubuntu" panose="020B0504030602030204" pitchFamily="34" charset="0"/>
              </a:rPr>
              <a:t/>
            </a:r>
            <a:br>
              <a:rPr lang="fr-FR" altLang="fr-FR" dirty="0">
                <a:latin typeface="Ubuntu" panose="020B0504030602030204" pitchFamily="34" charset="0"/>
              </a:rPr>
            </a:b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2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smtClean="0">
                <a:latin typeface="Ubuntu" panose="020B0504030602030204" pitchFamily="34" charset="0"/>
              </a:rPr>
              <a:t>In case of </a:t>
            </a:r>
            <a:r>
              <a:rPr lang="fr-FR" altLang="fr-FR" dirty="0" err="1" smtClean="0">
                <a:latin typeface="Ubuntu" panose="020B0504030602030204" pitchFamily="34" charset="0"/>
              </a:rPr>
              <a:t>medical</a:t>
            </a:r>
            <a:r>
              <a:rPr lang="fr-FR" altLang="fr-FR" dirty="0" smtClean="0">
                <a:latin typeface="Ubuntu" panose="020B0504030602030204" pitchFamily="34" charset="0"/>
              </a:rPr>
              <a:t> emergency ?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59</a:t>
            </a:fld>
            <a:endParaRPr lang="fr-FR" altLang="fr-FR" dirty="0"/>
          </a:p>
        </p:txBody>
      </p: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44886"/>
            <a:ext cx="7260933" cy="543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3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Why</a:t>
            </a:r>
            <a:r>
              <a:rPr lang="fr-FR" altLang="fr-FR" dirty="0">
                <a:latin typeface="Ubuntu" panose="020B0504030602030204" pitchFamily="34" charset="0"/>
              </a:rPr>
              <a:t> a </a:t>
            </a:r>
            <a:r>
              <a:rPr lang="fr-FR" altLang="fr-FR" dirty="0" err="1">
                <a:latin typeface="Ubuntu" panose="020B0504030602030204" pitchFamily="34" charset="0"/>
              </a:rPr>
              <a:t>Health</a:t>
            </a:r>
            <a:r>
              <a:rPr lang="fr-FR" altLang="fr-FR" dirty="0">
                <a:latin typeface="Ubuntu" panose="020B0504030602030204" pitchFamily="34" charset="0"/>
              </a:rPr>
              <a:t> &amp; </a:t>
            </a:r>
            <a:r>
              <a:rPr lang="fr-FR" altLang="fr-FR" dirty="0" err="1">
                <a:latin typeface="Ubuntu" panose="020B0504030602030204" pitchFamily="34" charset="0"/>
              </a:rPr>
              <a:t>Safety</a:t>
            </a:r>
            <a:r>
              <a:rPr lang="fr-FR" altLang="fr-FR" dirty="0">
                <a:latin typeface="Ubuntu" panose="020B0504030602030204" pitchFamily="34" charset="0"/>
              </a:rPr>
              <a:t> induction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Training of </a:t>
            </a:r>
            <a:r>
              <a:rPr lang="fr-FR" altLang="fr-FR" dirty="0" err="1">
                <a:latin typeface="Ubuntu" panose="020B0504030602030204" pitchFamily="34" charset="0"/>
              </a:rPr>
              <a:t>newcomers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smtClean="0">
                <a:latin typeface="Open Sans" panose="020B0606030504020204" pitchFamily="34" charset="0"/>
              </a:rPr>
              <a:t>To </a:t>
            </a:r>
            <a:r>
              <a:rPr lang="fr-FR" altLang="fr-FR" dirty="0" err="1" smtClean="0">
                <a:latin typeface="Open Sans" panose="020B0606030504020204" pitchFamily="34" charset="0"/>
              </a:rPr>
              <a:t>introduce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you</a:t>
            </a:r>
            <a:r>
              <a:rPr lang="fr-FR" altLang="fr-FR" dirty="0" smtClean="0">
                <a:latin typeface="Open Sans" panose="020B0606030504020204" pitchFamily="34" charset="0"/>
              </a:rPr>
              <a:t> to the staff </a:t>
            </a:r>
            <a:r>
              <a:rPr lang="fr-FR" altLang="fr-FR" dirty="0" err="1" smtClean="0">
                <a:latin typeface="Open Sans" panose="020B0606030504020204" pitchFamily="34" charset="0"/>
              </a:rPr>
              <a:t>dealing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with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occupational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health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</a:rPr>
              <a:t> issues (</a:t>
            </a:r>
            <a:r>
              <a:rPr lang="fr-FR" altLang="fr-FR" dirty="0" err="1" smtClean="0">
                <a:latin typeface="Open Sans" panose="020B0606030504020204" pitchFamily="34" charset="0"/>
              </a:rPr>
              <a:t>executive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field</a:t>
            </a:r>
            <a:r>
              <a:rPr lang="fr-FR" altLang="fr-FR" dirty="0" smtClean="0">
                <a:latin typeface="Open Sans" panose="020B0606030504020204" pitchFamily="34" charset="0"/>
              </a:rPr>
              <a:t> staff)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360363">
              <a:buNone/>
            </a:pP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smtClean="0">
                <a:latin typeface="Open Sans" panose="020B0606030504020204" pitchFamily="34" charset="0"/>
              </a:rPr>
              <a:t>To </a:t>
            </a:r>
            <a:r>
              <a:rPr lang="fr-FR" altLang="fr-FR" dirty="0" err="1" smtClean="0">
                <a:latin typeface="Open Sans" panose="020B0606030504020204" pitchFamily="34" charset="0"/>
              </a:rPr>
              <a:t>be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aware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be</a:t>
            </a:r>
            <a:r>
              <a:rPr lang="fr-FR" altLang="fr-FR" dirty="0" smtClean="0">
                <a:latin typeface="Open Sans" panose="020B0606030504020204" pitchFamily="34" charset="0"/>
              </a:rPr>
              <a:t> able to </a:t>
            </a:r>
            <a:r>
              <a:rPr lang="fr-FR" altLang="fr-FR" dirty="0" err="1" smtClean="0">
                <a:latin typeface="Open Sans" panose="020B0606030504020204" pitchFamily="34" charset="0"/>
              </a:rPr>
              <a:t>follow</a:t>
            </a:r>
            <a:r>
              <a:rPr lang="fr-FR" altLang="fr-FR" dirty="0" smtClean="0">
                <a:latin typeface="Open Sans" panose="020B0606030504020204" pitchFamily="34" charset="0"/>
              </a:rPr>
              <a:t>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</a:rPr>
              <a:t> instructions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procedures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implemented</a:t>
            </a:r>
            <a:r>
              <a:rPr lang="fr-FR" altLang="fr-FR" dirty="0" smtClean="0">
                <a:latin typeface="Open Sans" panose="020B0606030504020204" pitchFamily="34" charset="0"/>
              </a:rPr>
              <a:t> at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University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360363">
              <a:buNone/>
            </a:pP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smtClean="0">
                <a:latin typeface="Open Sans" panose="020B0606030504020204" pitchFamily="34" charset="0"/>
              </a:rPr>
              <a:t>To report </a:t>
            </a:r>
            <a:r>
              <a:rPr lang="fr-FR" altLang="fr-FR" dirty="0" err="1" smtClean="0">
                <a:latin typeface="Open Sans" panose="020B0606030504020204" pitchFamily="34" charset="0"/>
              </a:rPr>
              <a:t>any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workplace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problems</a:t>
            </a: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smtClean="0">
                <a:latin typeface="Open Sans" panose="020B0606030504020204" pitchFamily="34" charset="0"/>
              </a:rPr>
              <a:t>To </a:t>
            </a:r>
            <a:r>
              <a:rPr lang="fr-FR" altLang="fr-FR" dirty="0" err="1">
                <a:latin typeface="Open Sans" panose="020B0606030504020204" pitchFamily="34" charset="0"/>
              </a:rPr>
              <a:t>i</a:t>
            </a:r>
            <a:r>
              <a:rPr lang="fr-FR" altLang="fr-FR" dirty="0" err="1" smtClean="0">
                <a:latin typeface="Open Sans" panose="020B0606030504020204" pitchFamily="34" charset="0"/>
              </a:rPr>
              <a:t>mplement</a:t>
            </a:r>
            <a:r>
              <a:rPr lang="fr-FR" altLang="fr-FR" dirty="0" smtClean="0">
                <a:latin typeface="Open Sans" panose="020B0606030504020204" pitchFamily="34" charset="0"/>
              </a:rPr>
              <a:t> emergency </a:t>
            </a:r>
            <a:r>
              <a:rPr lang="fr-FR" altLang="fr-FR" dirty="0" err="1" smtClean="0">
                <a:latin typeface="Open Sans" panose="020B0606030504020204" pitchFamily="34" charset="0"/>
              </a:rPr>
              <a:t>measures</a:t>
            </a:r>
            <a:r>
              <a:rPr lang="fr-FR" altLang="fr-FR" dirty="0" smtClean="0">
                <a:latin typeface="Open Sans" panose="020B0606030504020204" pitchFamily="34" charset="0"/>
              </a:rPr>
              <a:t> if </a:t>
            </a:r>
            <a:r>
              <a:rPr lang="fr-FR" altLang="fr-FR" dirty="0" err="1" smtClean="0">
                <a:latin typeface="Open Sans" panose="020B0606030504020204" pitchFamily="34" charset="0"/>
              </a:rPr>
              <a:t>required</a:t>
            </a:r>
            <a:r>
              <a:rPr lang="fr-FR" altLang="fr-FR" dirty="0" smtClean="0">
                <a:latin typeface="Open Sans" panose="020B0606030504020204" pitchFamily="34" charset="0"/>
              </a:rPr>
              <a:t>  (right of </a:t>
            </a:r>
            <a:r>
              <a:rPr lang="fr-FR" altLang="fr-FR" dirty="0" err="1" smtClean="0">
                <a:latin typeface="Open Sans" panose="020B0606030504020204" pitchFamily="34" charset="0"/>
              </a:rPr>
              <a:t>withdrawal</a:t>
            </a:r>
            <a:r>
              <a:rPr lang="fr-FR" altLang="fr-FR" dirty="0" smtClean="0">
                <a:latin typeface="Open Sans" panose="020B0606030504020204" pitchFamily="34" charset="0"/>
              </a:rPr>
              <a:t> in case of </a:t>
            </a:r>
            <a:r>
              <a:rPr lang="fr-FR" altLang="fr-FR" dirty="0" err="1" smtClean="0">
                <a:latin typeface="Open Sans" panose="020B0606030504020204" pitchFamily="34" charset="0"/>
              </a:rPr>
              <a:t>serious</a:t>
            </a:r>
            <a:r>
              <a:rPr lang="fr-FR" altLang="fr-FR" dirty="0" smtClean="0">
                <a:latin typeface="Open Sans" panose="020B0606030504020204" pitchFamily="34" charset="0"/>
              </a:rPr>
              <a:t> and imminent danger, basic reflexes in first </a:t>
            </a:r>
            <a:r>
              <a:rPr lang="fr-FR" altLang="fr-FR" dirty="0" err="1" smtClean="0">
                <a:latin typeface="Open Sans" panose="020B0606030504020204" pitchFamily="34" charset="0"/>
              </a:rPr>
              <a:t>aid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fire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</a:rPr>
              <a:t>) 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In case of </a:t>
            </a:r>
            <a:r>
              <a:rPr lang="fr-FR" altLang="fr-FR" dirty="0" err="1">
                <a:latin typeface="Ubuntu" panose="020B0504030602030204" pitchFamily="34" charset="0"/>
              </a:rPr>
              <a:t>medical</a:t>
            </a:r>
            <a:r>
              <a:rPr lang="fr-FR" altLang="fr-FR" dirty="0">
                <a:latin typeface="Ubuntu" panose="020B0504030602030204" pitchFamily="34" charset="0"/>
              </a:rPr>
              <a:t> emergency ?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60</a:t>
            </a:fld>
            <a:endParaRPr lang="fr-FR" altLang="fr-FR" dirty="0"/>
          </a:p>
        </p:txBody>
      </p: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7" y="908720"/>
            <a:ext cx="7705725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" y="5391768"/>
            <a:ext cx="3457575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96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30222" y="1916832"/>
            <a:ext cx="8065268" cy="3672879"/>
          </a:xfrm>
        </p:spPr>
        <p:txBody>
          <a:bodyPr/>
          <a:lstStyle/>
          <a:p>
            <a:r>
              <a:rPr lang="fr-FR" dirty="0"/>
              <a:t>Localisation </a:t>
            </a:r>
            <a:r>
              <a:rPr lang="fr-FR" dirty="0" smtClean="0"/>
              <a:t>of first-</a:t>
            </a:r>
            <a:r>
              <a:rPr lang="fr-FR" dirty="0" err="1" smtClean="0"/>
              <a:t>aid</a:t>
            </a:r>
            <a:r>
              <a:rPr lang="fr-FR" dirty="0" smtClean="0"/>
              <a:t> kits</a:t>
            </a:r>
          </a:p>
          <a:p>
            <a:pPr lvl="2"/>
            <a:r>
              <a:rPr lang="fr-FR" dirty="0" smtClean="0"/>
              <a:t>On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floor</a:t>
            </a:r>
            <a:r>
              <a:rPr lang="fr-FR" dirty="0" smtClean="0"/>
              <a:t> in the lunch room</a:t>
            </a:r>
          </a:p>
          <a:p>
            <a:pPr marL="0" indent="0">
              <a:buNone/>
            </a:pPr>
            <a:r>
              <a:rPr lang="fr-FR" dirty="0" smtClean="0"/>
              <a:t>	</a:t>
            </a:r>
            <a:endParaRPr lang="fr-FR" dirty="0"/>
          </a:p>
          <a:p>
            <a:r>
              <a:rPr lang="fr-FR" dirty="0" smtClean="0"/>
              <a:t>List of people </a:t>
            </a:r>
            <a:r>
              <a:rPr lang="fr-FR" dirty="0" err="1" smtClean="0"/>
              <a:t>trained</a:t>
            </a:r>
            <a:r>
              <a:rPr lang="fr-FR" dirty="0" smtClean="0"/>
              <a:t> in first-</a:t>
            </a:r>
            <a:r>
              <a:rPr lang="fr-FR" dirty="0" err="1" smtClean="0"/>
              <a:t>aid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	-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advisor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lecturers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security</a:t>
            </a:r>
            <a:r>
              <a:rPr lang="fr-FR" dirty="0" smtClean="0"/>
              <a:t> </a:t>
            </a:r>
            <a:r>
              <a:rPr lang="fr-FR" dirty="0" err="1" smtClean="0"/>
              <a:t>operator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61</a:t>
            </a:fld>
            <a:endParaRPr lang="fr-FR" alt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457200" y="835235"/>
            <a:ext cx="8064896" cy="360040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In case of </a:t>
            </a:r>
            <a:r>
              <a:rPr lang="fr-FR" altLang="fr-FR" dirty="0" err="1">
                <a:latin typeface="Ubuntu" panose="020B0504030602030204" pitchFamily="34" charset="0"/>
              </a:rPr>
              <a:t>medical</a:t>
            </a:r>
            <a:r>
              <a:rPr lang="fr-FR" altLang="fr-FR" dirty="0">
                <a:latin typeface="Ubuntu" panose="020B0504030602030204" pitchFamily="34" charset="0"/>
              </a:rPr>
              <a:t> emergency ?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7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39366" y="793675"/>
            <a:ext cx="8065268" cy="3672879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Location </a:t>
            </a:r>
            <a:r>
              <a:rPr lang="fr-FR" dirty="0" err="1" smtClean="0"/>
              <a:t>map</a:t>
            </a:r>
            <a:r>
              <a:rPr lang="fr-FR" dirty="0" smtClean="0"/>
              <a:t> of </a:t>
            </a:r>
            <a:r>
              <a:rPr lang="fr-FR" dirty="0" err="1" smtClean="0"/>
              <a:t>defibrillator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62</a:t>
            </a:fld>
            <a:endParaRPr lang="fr-FR" alt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360040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In case of </a:t>
            </a:r>
            <a:r>
              <a:rPr lang="fr-FR" altLang="fr-FR" dirty="0" err="1">
                <a:latin typeface="Ubuntu" panose="020B0504030602030204" pitchFamily="34" charset="0"/>
              </a:rPr>
              <a:t>medical</a:t>
            </a:r>
            <a:r>
              <a:rPr lang="fr-FR" altLang="fr-FR" dirty="0">
                <a:latin typeface="Ubuntu" panose="020B0504030602030204" pitchFamily="34" charset="0"/>
              </a:rPr>
              <a:t> emergency ?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78" y="1772815"/>
            <a:ext cx="1836170" cy="22051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55" y="1663540"/>
            <a:ext cx="3224290" cy="493607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1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Conclusion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sz="3200" dirty="0" smtClean="0">
                <a:latin typeface="Ubuntu" panose="020B0504030602030204" pitchFamily="34" charset="0"/>
              </a:rPr>
              <a:t>Are </a:t>
            </a:r>
            <a:r>
              <a:rPr lang="fr-FR" altLang="fr-FR" sz="3200" dirty="0" err="1" smtClean="0">
                <a:latin typeface="Ubuntu" panose="020B0504030602030204" pitchFamily="34" charset="0"/>
              </a:rPr>
              <a:t>you</a:t>
            </a:r>
            <a:r>
              <a:rPr lang="fr-FR" altLang="fr-FR" sz="3200" dirty="0" smtClean="0">
                <a:latin typeface="Ubuntu" panose="020B0504030602030204" pitchFamily="34" charset="0"/>
              </a:rPr>
              <a:t> </a:t>
            </a:r>
            <a:r>
              <a:rPr lang="fr-FR" altLang="fr-FR" sz="3200" dirty="0" err="1" smtClean="0">
                <a:latin typeface="Ubuntu" panose="020B0504030602030204" pitchFamily="34" charset="0"/>
              </a:rPr>
              <a:t>ready</a:t>
            </a:r>
            <a:r>
              <a:rPr lang="fr-FR" altLang="fr-FR" sz="3200" dirty="0" smtClean="0">
                <a:latin typeface="Ubuntu" panose="020B0504030602030204" pitchFamily="34" charset="0"/>
              </a:rPr>
              <a:t> ?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64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11188" y="1554014"/>
            <a:ext cx="8065268" cy="36728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dirty="0" smtClean="0"/>
              <a:t>You know : </a:t>
            </a:r>
          </a:p>
          <a:p>
            <a:pPr lvl="1">
              <a:lnSpc>
                <a:spcPct val="90000"/>
              </a:lnSpc>
            </a:pPr>
            <a:r>
              <a:rPr lang="fr-FR" altLang="fr-FR" sz="1800" dirty="0" smtClean="0">
                <a:latin typeface="Open Sans" panose="020B0606030504020204" pitchFamily="34" charset="0"/>
              </a:rPr>
              <a:t>The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environment</a:t>
            </a:r>
            <a:r>
              <a:rPr lang="fr-FR" altLang="fr-FR" sz="1800" dirty="0" smtClean="0">
                <a:latin typeface="Open Sans" panose="020B0606030504020204" pitchFamily="34" charset="0"/>
              </a:rPr>
              <a:t> of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your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workstation</a:t>
            </a:r>
            <a:endParaRPr lang="fr-FR" altLang="fr-FR" sz="1800" dirty="0">
              <a:latin typeface="Open Sans" panose="020B0606030504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altLang="fr-FR" sz="1800" dirty="0" err="1" smtClean="0">
                <a:latin typeface="Open Sans" panose="020B0606030504020204" pitchFamily="34" charset="0"/>
              </a:rPr>
              <a:t>Your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working</a:t>
            </a:r>
            <a:r>
              <a:rPr lang="fr-FR" altLang="fr-FR" sz="1800" dirty="0" smtClean="0">
                <a:latin typeface="Open Sans" panose="020B0606030504020204" pitchFamily="34" charset="0"/>
              </a:rPr>
              <a:t> conditions </a:t>
            </a:r>
            <a:endParaRPr lang="fr-FR" altLang="fr-FR" sz="1800" dirty="0">
              <a:latin typeface="Open Sans" panose="020B0606030504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altLang="fr-FR" sz="1800" dirty="0" err="1" smtClean="0">
                <a:latin typeface="Open Sans" panose="020B0606030504020204" pitchFamily="34" charset="0"/>
              </a:rPr>
              <a:t>What</a:t>
            </a:r>
            <a:r>
              <a:rPr lang="fr-FR" altLang="fr-FR" sz="1800" dirty="0" smtClean="0">
                <a:latin typeface="Open Sans" panose="020B0606030504020204" pitchFamily="34" charset="0"/>
              </a:rPr>
              <a:t> to do in case of accident or emergency</a:t>
            </a:r>
            <a:endParaRPr lang="fr-FR" altLang="fr-FR" sz="1800" dirty="0">
              <a:latin typeface="Open Sans" panose="020B0606030504020204" pitchFamily="34" charset="0"/>
            </a:endParaRPr>
          </a:p>
          <a:p>
            <a:pPr marL="360363" lvl="1" indent="0">
              <a:lnSpc>
                <a:spcPct val="90000"/>
              </a:lnSpc>
              <a:buNone/>
            </a:pPr>
            <a:endParaRPr lang="fr-FR" altLang="fr-FR" sz="1800" dirty="0" smtClean="0"/>
          </a:p>
          <a:p>
            <a:pPr marL="360363" lvl="1" indent="0">
              <a:lnSpc>
                <a:spcPct val="90000"/>
              </a:lnSpc>
              <a:buNone/>
            </a:pPr>
            <a:endParaRPr lang="fr-FR" altLang="fr-FR" sz="1800" dirty="0" smtClean="0"/>
          </a:p>
          <a:p>
            <a:pPr>
              <a:lnSpc>
                <a:spcPct val="90000"/>
              </a:lnSpc>
            </a:pPr>
            <a:r>
              <a:rPr lang="fr-FR" altLang="fr-FR" sz="2400" dirty="0" smtClean="0"/>
              <a:t>If in </a:t>
            </a:r>
            <a:r>
              <a:rPr lang="fr-FR" altLang="fr-FR" sz="2400" dirty="0" err="1" smtClean="0"/>
              <a:t>doubt</a:t>
            </a:r>
            <a:r>
              <a:rPr lang="fr-FR" altLang="fr-FR" sz="2400" dirty="0" smtClean="0"/>
              <a:t>, do not </a:t>
            </a:r>
            <a:r>
              <a:rPr lang="fr-FR" altLang="fr-FR" sz="2400" dirty="0" err="1" smtClean="0"/>
              <a:t>hesitate</a:t>
            </a:r>
            <a:r>
              <a:rPr lang="fr-FR" altLang="fr-FR" sz="2400" dirty="0" smtClean="0"/>
              <a:t> : </a:t>
            </a:r>
            <a:r>
              <a:rPr lang="fr-FR" altLang="fr-FR" sz="2400" dirty="0" err="1" smtClean="0"/>
              <a:t>ask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your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supervisor</a:t>
            </a:r>
            <a:r>
              <a:rPr lang="fr-FR" altLang="fr-FR" sz="2400" dirty="0" smtClean="0"/>
              <a:t> and/or </a:t>
            </a:r>
            <a:r>
              <a:rPr lang="fr-FR" altLang="fr-FR" sz="2400" dirty="0" err="1" smtClean="0"/>
              <a:t>your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safety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advisor</a:t>
            </a:r>
            <a:endParaRPr lang="fr-FR" altLang="fr-FR" sz="2400" dirty="0" smtClean="0"/>
          </a:p>
          <a:p>
            <a:endParaRPr lang="fr-FR" sz="2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4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Conclusion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sz="3200" dirty="0" smtClean="0">
                <a:latin typeface="Ubuntu" panose="020B0504030602030204" pitchFamily="34" charset="0"/>
              </a:rPr>
              <a:t>Are </a:t>
            </a:r>
            <a:r>
              <a:rPr lang="fr-FR" altLang="fr-FR" sz="3200" dirty="0" err="1" smtClean="0">
                <a:latin typeface="Ubuntu" panose="020B0504030602030204" pitchFamily="34" charset="0"/>
              </a:rPr>
              <a:t>you</a:t>
            </a:r>
            <a:r>
              <a:rPr lang="fr-FR" altLang="fr-FR" sz="3200" dirty="0" smtClean="0">
                <a:latin typeface="Ubuntu" panose="020B0504030602030204" pitchFamily="34" charset="0"/>
              </a:rPr>
              <a:t> </a:t>
            </a:r>
            <a:r>
              <a:rPr lang="fr-FR" altLang="fr-FR" sz="3200" dirty="0" err="1" smtClean="0">
                <a:latin typeface="Ubuntu" panose="020B0504030602030204" pitchFamily="34" charset="0"/>
              </a:rPr>
              <a:t>ready</a:t>
            </a:r>
            <a:r>
              <a:rPr lang="fr-FR" altLang="fr-FR" sz="3200" dirty="0" smtClean="0">
                <a:latin typeface="Ubuntu" panose="020B0504030602030204" pitchFamily="34" charset="0"/>
              </a:rPr>
              <a:t> ?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65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11188" y="1398378"/>
            <a:ext cx="8065268" cy="38308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dirty="0" smtClean="0">
                <a:latin typeface="Ubuntu" panose="020B0504030602030204" pitchFamily="34" charset="0"/>
              </a:rPr>
              <a:t>The training at the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workstation</a:t>
            </a:r>
            <a:r>
              <a:rPr lang="fr-FR" altLang="fr-FR" sz="2400" dirty="0" smtClean="0">
                <a:latin typeface="Ubuntu" panose="020B0504030602030204" pitchFamily="34" charset="0"/>
              </a:rPr>
              <a:t>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is</a:t>
            </a:r>
            <a:r>
              <a:rPr lang="fr-FR" altLang="fr-FR" sz="2400" dirty="0" smtClean="0">
                <a:latin typeface="Ubuntu" panose="020B0504030602030204" pitchFamily="34" charset="0"/>
              </a:rPr>
              <a:t> to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be</a:t>
            </a:r>
            <a:r>
              <a:rPr lang="fr-FR" altLang="fr-FR" sz="2400" dirty="0" smtClean="0">
                <a:latin typeface="Ubuntu" panose="020B0504030602030204" pitchFamily="34" charset="0"/>
              </a:rPr>
              <a:t>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completed</a:t>
            </a:r>
            <a:r>
              <a:rPr lang="fr-FR" altLang="fr-FR" sz="2400" dirty="0" smtClean="0">
                <a:latin typeface="Ubuntu" panose="020B0504030602030204" pitchFamily="34" charset="0"/>
              </a:rPr>
              <a:t> by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your</a:t>
            </a:r>
            <a:r>
              <a:rPr lang="fr-FR" altLang="fr-FR" sz="2400" dirty="0" smtClean="0">
                <a:latin typeface="Ubuntu" panose="020B0504030602030204" pitchFamily="34" charset="0"/>
              </a:rPr>
              <a:t>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supervisor</a:t>
            </a:r>
            <a:r>
              <a:rPr lang="fr-FR" altLang="fr-FR" sz="24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fr-FR" altLang="fr-FR" sz="1800" dirty="0" err="1" smtClean="0">
                <a:latin typeface="Open Sans" panose="020B0606030504020204" pitchFamily="34" charset="0"/>
              </a:rPr>
              <a:t>Presentation</a:t>
            </a:r>
            <a:r>
              <a:rPr lang="fr-FR" altLang="fr-FR" sz="1800" dirty="0" smtClean="0">
                <a:latin typeface="Open Sans" panose="020B0606030504020204" pitchFamily="34" charset="0"/>
              </a:rPr>
              <a:t> of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tools</a:t>
            </a:r>
            <a:r>
              <a:rPr lang="fr-FR" altLang="fr-FR" sz="1800" dirty="0" smtClean="0">
                <a:latin typeface="Open Sans" panose="020B0606030504020204" pitchFamily="34" charset="0"/>
              </a:rPr>
              <a:t>,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procedures</a:t>
            </a:r>
            <a:r>
              <a:rPr lang="fr-FR" altLang="fr-FR" sz="1800" dirty="0" smtClean="0">
                <a:latin typeface="Open Sans" panose="020B0606030504020204" pitchFamily="34" charset="0"/>
              </a:rPr>
              <a:t> and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work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equipment</a:t>
            </a:r>
            <a:endParaRPr lang="fr-FR" altLang="fr-FR" sz="1800" dirty="0" smtClean="0">
              <a:latin typeface="Open Sans" panose="020B0606030504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altLang="fr-FR" sz="1800" dirty="0" smtClean="0">
                <a:latin typeface="Open Sans" panose="020B0606030504020204" pitchFamily="34" charset="0"/>
              </a:rPr>
              <a:t>How to use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equipment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anf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facilities</a:t>
            </a:r>
            <a:endParaRPr lang="fr-FR" altLang="fr-FR" sz="1800" dirty="0" smtClean="0">
              <a:latin typeface="Open Sans" panose="020B0606030504020204" pitchFamily="34" charset="0"/>
            </a:endParaRPr>
          </a:p>
          <a:p>
            <a:pPr marL="360363" lvl="1" indent="0">
              <a:lnSpc>
                <a:spcPct val="90000"/>
              </a:lnSpc>
              <a:buNone/>
            </a:pPr>
            <a:r>
              <a:rPr lang="fr-FR" altLang="fr-FR" dirty="0" smtClean="0">
                <a:latin typeface="Open Sans" panose="020B0606030504020204" pitchFamily="34" charset="0"/>
              </a:rPr>
              <a:t>	-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safest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behaviour</a:t>
            </a:r>
            <a:r>
              <a:rPr lang="fr-FR" altLang="fr-FR" dirty="0" smtClean="0">
                <a:latin typeface="Open Sans" panose="020B0606030504020204" pitchFamily="34" charset="0"/>
              </a:rPr>
              <a:t> and actions (</a:t>
            </a:r>
            <a:r>
              <a:rPr lang="fr-FR" altLang="fr-FR" dirty="0" err="1" smtClean="0">
                <a:latin typeface="Open Sans" panose="020B0606030504020204" pitchFamily="34" charset="0"/>
              </a:rPr>
              <a:t>with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demonstrations</a:t>
            </a:r>
            <a:r>
              <a:rPr lang="fr-FR" altLang="fr-FR" dirty="0" smtClean="0">
                <a:latin typeface="Open Sans" panose="020B0606030504020204" pitchFamily="34" charset="0"/>
              </a:rPr>
              <a:t> if possible)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0" lvl="1" indent="0">
              <a:lnSpc>
                <a:spcPct val="90000"/>
              </a:lnSpc>
              <a:buSzPct val="84000"/>
              <a:buNone/>
            </a:pPr>
            <a:r>
              <a:rPr lang="fr-FR" altLang="fr-FR" dirty="0" smtClean="0">
                <a:latin typeface="Open Sans" panose="020B0606030504020204" pitchFamily="34" charset="0"/>
              </a:rPr>
              <a:t>	-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procedures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used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0" lvl="1" indent="0">
              <a:lnSpc>
                <a:spcPct val="90000"/>
              </a:lnSpc>
              <a:buSzPct val="84000"/>
              <a:buNone/>
            </a:pPr>
            <a:r>
              <a:rPr lang="fr-FR" altLang="fr-FR" dirty="0" smtClean="0">
                <a:latin typeface="Open Sans" panose="020B0606030504020204" pitchFamily="34" charset="0"/>
              </a:rPr>
              <a:t>	-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operation</a:t>
            </a:r>
            <a:r>
              <a:rPr lang="fr-FR" altLang="fr-FR" dirty="0" smtClean="0">
                <a:latin typeface="Open Sans" panose="020B0606030504020204" pitchFamily="34" charset="0"/>
              </a:rPr>
              <a:t> of the protective and emergency </a:t>
            </a:r>
            <a:r>
              <a:rPr lang="fr-FR" altLang="fr-FR" dirty="0" err="1" smtClean="0">
                <a:latin typeface="Open Sans" panose="020B0606030504020204" pitchFamily="34" charset="0"/>
              </a:rPr>
              <a:t>devices</a:t>
            </a:r>
            <a:r>
              <a:rPr lang="fr-FR" altLang="fr-FR" dirty="0" smtClean="0">
                <a:latin typeface="Open Sans" panose="020B0606030504020204" pitchFamily="34" charset="0"/>
              </a:rPr>
              <a:t> and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reason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</a:p>
          <a:p>
            <a:pPr marL="0" lvl="1" indent="0">
              <a:lnSpc>
                <a:spcPct val="90000"/>
              </a:lnSpc>
              <a:buSzPct val="84000"/>
              <a:buNone/>
            </a:pPr>
            <a:r>
              <a:rPr lang="fr-FR" altLang="fr-FR" dirty="0">
                <a:latin typeface="Open Sans" panose="020B0606030504020204" pitchFamily="34" charset="0"/>
              </a:rPr>
              <a:t>	</a:t>
            </a:r>
            <a:r>
              <a:rPr lang="fr-FR" altLang="fr-FR" dirty="0" smtClean="0">
                <a:latin typeface="Open Sans" panose="020B0606030504020204" pitchFamily="34" charset="0"/>
              </a:rPr>
              <a:t>   for </a:t>
            </a:r>
            <a:r>
              <a:rPr lang="fr-FR" altLang="fr-FR" dirty="0" err="1" smtClean="0">
                <a:latin typeface="Open Sans" panose="020B0606030504020204" pitchFamily="34" charset="0"/>
              </a:rPr>
              <a:t>their</a:t>
            </a:r>
            <a:r>
              <a:rPr lang="fr-FR" altLang="fr-FR" dirty="0" smtClean="0">
                <a:latin typeface="Open Sans" panose="020B0606030504020204" pitchFamily="34" charset="0"/>
              </a:rPr>
              <a:t> use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0" lvl="1" indent="0">
              <a:lnSpc>
                <a:spcPct val="90000"/>
              </a:lnSpc>
              <a:buSzPct val="84000"/>
              <a:buNone/>
            </a:pPr>
            <a:r>
              <a:rPr lang="fr-FR" altLang="fr-FR" dirty="0" smtClean="0">
                <a:latin typeface="Open Sans" panose="020B0606030504020204" pitchFamily="34" charset="0"/>
              </a:rPr>
              <a:t>	- the conditions for the use of </a:t>
            </a:r>
            <a:r>
              <a:rPr lang="fr-FR" altLang="fr-FR" dirty="0" err="1" smtClean="0">
                <a:latin typeface="Open Sans" panose="020B0606030504020204" pitchFamily="34" charset="0"/>
              </a:rPr>
              <a:t>specific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materials</a:t>
            </a:r>
            <a:r>
              <a:rPr lang="fr-FR" altLang="fr-FR" dirty="0" smtClean="0">
                <a:latin typeface="Open Sans" panose="020B0606030504020204" pitchFamily="34" charset="0"/>
              </a:rPr>
              <a:t> or </a:t>
            </a:r>
            <a:r>
              <a:rPr lang="fr-FR" altLang="fr-FR" dirty="0" err="1" smtClean="0">
                <a:latin typeface="Open Sans" panose="020B0606030504020204" pitchFamily="34" charset="0"/>
              </a:rPr>
              <a:t>products</a:t>
            </a:r>
            <a:endParaRPr lang="fr-FR" altLang="fr-FR" dirty="0">
              <a:latin typeface="Open Sans" panose="020B0606030504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altLang="fr-FR" sz="1800" dirty="0" err="1" smtClean="0">
                <a:latin typeface="Open Sans" panose="020B0606030504020204" pitchFamily="34" charset="0"/>
              </a:rPr>
              <a:t>Any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specific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evacuation</a:t>
            </a:r>
            <a:r>
              <a:rPr lang="fr-FR" altLang="fr-FR" sz="1800" dirty="0" smtClean="0">
                <a:latin typeface="Open Sans" panose="020B0606030504020204" pitchFamily="34" charset="0"/>
              </a:rPr>
              <a:t> instructions in case of explosion,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accidental</a:t>
            </a:r>
            <a:r>
              <a:rPr lang="fr-FR" altLang="fr-FR" sz="1800" dirty="0" smtClean="0">
                <a:latin typeface="Open Sans" panose="020B0606030504020204" pitchFamily="34" charset="0"/>
              </a:rPr>
              <a:t> release of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gas</a:t>
            </a:r>
            <a:r>
              <a:rPr lang="fr-FR" altLang="fr-FR" sz="1800" dirty="0" smtClean="0">
                <a:latin typeface="Open Sans" panose="020B0606030504020204" pitchFamily="34" charset="0"/>
              </a:rPr>
              <a:t> or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flammable</a:t>
            </a:r>
            <a:r>
              <a:rPr lang="fr-FR" altLang="fr-FR" sz="1800" dirty="0" smtClean="0">
                <a:latin typeface="Open Sans" panose="020B0606030504020204" pitchFamily="34" charset="0"/>
              </a:rPr>
              <a:t> or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toxic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product</a:t>
            </a:r>
            <a:r>
              <a:rPr lang="fr-FR" altLang="fr-FR" sz="1800" dirty="0" smtClean="0">
                <a:latin typeface="Open Sans" panose="020B0606030504020204" pitchFamily="34" charset="0"/>
              </a:rPr>
              <a:t>, if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justified</a:t>
            </a:r>
            <a:r>
              <a:rPr lang="fr-FR" altLang="fr-FR" sz="1800" dirty="0" smtClean="0">
                <a:latin typeface="Open Sans" panose="020B0606030504020204" pitchFamily="34" charset="0"/>
              </a:rPr>
              <a:t> by the nature of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activities</a:t>
            </a:r>
            <a:r>
              <a:rPr lang="fr-FR" altLang="fr-FR" sz="1800" dirty="0" smtClean="0">
                <a:latin typeface="Open Sans" panose="020B0606030504020204" pitchFamily="34" charset="0"/>
              </a:rPr>
              <a:t> </a:t>
            </a:r>
            <a:r>
              <a:rPr lang="fr-FR" altLang="fr-FR" sz="1800" dirty="0" err="1" smtClean="0">
                <a:latin typeface="Open Sans" panose="020B0606030504020204" pitchFamily="34" charset="0"/>
              </a:rPr>
              <a:t>performed</a:t>
            </a:r>
            <a:r>
              <a:rPr lang="fr-FR" altLang="fr-FR" sz="1800" dirty="0" smtClean="0">
                <a:latin typeface="Open Sans" panose="020B0606030504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fr-FR" altLang="fr-FR" sz="1800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2400" dirty="0" smtClean="0"/>
              <a:t>If </a:t>
            </a:r>
            <a:r>
              <a:rPr lang="fr-FR" altLang="fr-FR" sz="2400" dirty="0" err="1" smtClean="0"/>
              <a:t>any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doubt</a:t>
            </a:r>
            <a:r>
              <a:rPr lang="fr-FR" altLang="fr-FR" sz="2400" dirty="0" smtClean="0"/>
              <a:t>, do not </a:t>
            </a:r>
            <a:r>
              <a:rPr lang="fr-FR" altLang="fr-FR" sz="2400" dirty="0" err="1" smtClean="0"/>
              <a:t>hesitate</a:t>
            </a:r>
            <a:r>
              <a:rPr lang="fr-FR" altLang="fr-FR" sz="2400" dirty="0" smtClean="0"/>
              <a:t> : </a:t>
            </a:r>
            <a:r>
              <a:rPr lang="fr-FR" altLang="fr-FR" sz="2400" dirty="0" err="1" smtClean="0"/>
              <a:t>ask</a:t>
            </a:r>
            <a:r>
              <a:rPr lang="fr-FR" altLang="fr-FR" sz="2400" dirty="0" smtClean="0"/>
              <a:t> for </a:t>
            </a:r>
            <a:r>
              <a:rPr lang="fr-FR" altLang="fr-FR" sz="2400" dirty="0" err="1" smtClean="0"/>
              <a:t>your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supervisor</a:t>
            </a:r>
            <a:r>
              <a:rPr lang="fr-FR" altLang="fr-FR" sz="2400" dirty="0" smtClean="0"/>
              <a:t> and/or </a:t>
            </a:r>
            <a:r>
              <a:rPr lang="fr-FR" altLang="fr-FR" sz="2400" dirty="0" err="1" smtClean="0"/>
              <a:t>your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safety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advisor</a:t>
            </a:r>
            <a:endParaRPr lang="fr-FR" altLang="fr-FR" sz="2400" dirty="0" smtClean="0"/>
          </a:p>
          <a:p>
            <a:endParaRPr lang="fr-FR" sz="2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4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sz="3200" dirty="0" smtClean="0">
                <a:latin typeface="Ubuntu" panose="020B0504030602030204" pitchFamily="34" charset="0"/>
              </a:rPr>
              <a:t>Know </a:t>
            </a:r>
            <a:r>
              <a:rPr lang="fr-FR" altLang="fr-FR" sz="3200" dirty="0" smtClean="0">
                <a:latin typeface="Ubuntu" panose="020B0504030602030204" pitchFamily="34" charset="0"/>
              </a:rPr>
              <a:t>good </a:t>
            </a:r>
            <a:r>
              <a:rPr lang="fr-FR" altLang="fr-FR" sz="3200" dirty="0" err="1" smtClean="0">
                <a:latin typeface="Ubuntu" panose="020B0504030602030204" pitchFamily="34" charset="0"/>
              </a:rPr>
              <a:t>laboratory</a:t>
            </a:r>
            <a:r>
              <a:rPr lang="fr-FR" altLang="fr-FR" sz="3200" dirty="0" smtClean="0">
                <a:latin typeface="Ubuntu" panose="020B0504030602030204" pitchFamily="34" charset="0"/>
              </a:rPr>
              <a:t> </a:t>
            </a:r>
            <a:r>
              <a:rPr lang="fr-FR" altLang="fr-FR" sz="3200" dirty="0" err="1" smtClean="0">
                <a:latin typeface="Ubuntu" panose="020B0504030602030204" pitchFamily="34" charset="0"/>
              </a:rPr>
              <a:t>pratices</a:t>
            </a:r>
            <a:endParaRPr lang="fr-FR" altLang="fr-FR" sz="3200" dirty="0" smtClean="0">
              <a:latin typeface="Ubuntu" panose="020B050403060203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66</a:t>
            </a:fld>
            <a:endParaRPr lang="fr-FR" alt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11560" y="1556792"/>
            <a:ext cx="7669178" cy="1774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dirty="0" smtClean="0">
                <a:latin typeface="Ubuntu" panose="020B0504030602030204" pitchFamily="34" charset="0"/>
              </a:rPr>
              <a:t>The </a:t>
            </a:r>
            <a:r>
              <a:rPr lang="fr-FR" altLang="fr-FR" sz="2400" dirty="0" smtClean="0">
                <a:latin typeface="Ubuntu" panose="020B0504030602030204" pitchFamily="34" charset="0"/>
              </a:rPr>
              <a:t>staff of managers to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accompany</a:t>
            </a:r>
            <a:r>
              <a:rPr lang="fr-FR" altLang="fr-FR" sz="2400" dirty="0" smtClean="0">
                <a:latin typeface="Ubuntu" panose="020B0504030602030204" pitchFamily="34" charset="0"/>
              </a:rPr>
              <a:t>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you</a:t>
            </a:r>
            <a:r>
              <a:rPr lang="fr-FR" altLang="fr-FR" sz="2400" dirty="0" smtClean="0">
                <a:latin typeface="Ubuntu" panose="020B0504030602030204" pitchFamily="34" charset="0"/>
              </a:rPr>
              <a:t> in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your</a:t>
            </a:r>
            <a:r>
              <a:rPr lang="fr-FR" altLang="fr-FR" sz="2400" dirty="0" smtClean="0">
                <a:latin typeface="Ubuntu" panose="020B0504030602030204" pitchFamily="34" charset="0"/>
              </a:rPr>
              <a:t> </a:t>
            </a:r>
            <a:r>
              <a:rPr lang="fr-FR" altLang="fr-FR" sz="2400" dirty="0" err="1" smtClean="0">
                <a:latin typeface="Ubuntu" panose="020B0504030602030204" pitchFamily="34" charset="0"/>
              </a:rPr>
              <a:t>steps</a:t>
            </a:r>
            <a:endParaRPr lang="fr-FR" altLang="fr-FR" sz="2400" dirty="0" smtClean="0"/>
          </a:p>
          <a:p>
            <a:pPr lvl="1">
              <a:lnSpc>
                <a:spcPct val="90000"/>
              </a:lnSpc>
            </a:pPr>
            <a:r>
              <a:rPr lang="fr-FR" altLang="fr-FR" sz="1800" dirty="0">
                <a:latin typeface="Open Sans" panose="020B0606030504020204" pitchFamily="34" charset="0"/>
              </a:rPr>
              <a:t>moves</a:t>
            </a:r>
          </a:p>
          <a:p>
            <a:pPr lvl="1">
              <a:lnSpc>
                <a:spcPct val="90000"/>
              </a:lnSpc>
            </a:pPr>
            <a:r>
              <a:rPr lang="fr-FR" altLang="fr-FR" sz="1800" dirty="0">
                <a:latin typeface="Open Sans" panose="020B0606030504020204" pitchFamily="34" charset="0"/>
              </a:rPr>
              <a:t>Registration</a:t>
            </a:r>
          </a:p>
          <a:p>
            <a:pPr lvl="1">
              <a:lnSpc>
                <a:spcPct val="90000"/>
              </a:lnSpc>
            </a:pPr>
            <a:r>
              <a:rPr lang="fr-FR" altLang="fr-FR" sz="1800" dirty="0" smtClean="0">
                <a:latin typeface="Open Sans" panose="020B0606030504020204" pitchFamily="34" charset="0"/>
              </a:rPr>
              <a:t>Training</a:t>
            </a:r>
            <a:endParaRPr lang="fr-FR" altLang="fr-FR" sz="1800" dirty="0">
              <a:latin typeface="Open Sans" panose="020B0606030504020204" pitchFamily="34" charset="0"/>
            </a:endParaRPr>
          </a:p>
          <a:p>
            <a:pPr marL="360363" lvl="1" indent="0">
              <a:lnSpc>
                <a:spcPct val="90000"/>
              </a:lnSpc>
              <a:buNone/>
            </a:pPr>
            <a:endParaRPr lang="fr-FR" altLang="fr-FR" sz="1800" dirty="0">
              <a:latin typeface="Open Sans" panose="020B0606030504020204" pitchFamily="34" charset="0"/>
            </a:endParaRPr>
          </a:p>
          <a:p>
            <a:r>
              <a:rPr lang="fr-FR" sz="2400" dirty="0" err="1" smtClean="0"/>
              <a:t>Purchase</a:t>
            </a:r>
            <a:endParaRPr lang="fr-FR" sz="2400" dirty="0" smtClean="0"/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     &gt; computer (Antony and Bruno </a:t>
            </a:r>
            <a:r>
              <a:rPr lang="fr-FR" sz="1600" dirty="0" err="1" smtClean="0">
                <a:solidFill>
                  <a:schemeClr val="tx1"/>
                </a:solidFill>
              </a:rPr>
              <a:t>with</a:t>
            </a:r>
            <a:r>
              <a:rPr lang="fr-FR" sz="1600" dirty="0" smtClean="0">
                <a:solidFill>
                  <a:schemeClr val="tx1"/>
                </a:solidFill>
              </a:rPr>
              <a:t> the </a:t>
            </a:r>
            <a:r>
              <a:rPr lang="fr-FR" sz="1600" dirty="0" err="1" smtClean="0">
                <a:solidFill>
                  <a:schemeClr val="tx1"/>
                </a:solidFill>
              </a:rPr>
              <a:t>supervisor</a:t>
            </a:r>
            <a:r>
              <a:rPr lang="fr-FR" sz="1600" dirty="0" smtClean="0">
                <a:solidFill>
                  <a:schemeClr val="tx1"/>
                </a:solidFill>
              </a:rPr>
              <a:t> )</a:t>
            </a:r>
          </a:p>
          <a:p>
            <a:pPr marL="0" indent="0"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2400" dirty="0" smtClean="0"/>
              <a:t>Communication </a:t>
            </a:r>
            <a:r>
              <a:rPr lang="fr-FR" sz="1600" dirty="0" smtClean="0">
                <a:solidFill>
                  <a:schemeClr val="tx1"/>
                </a:solidFill>
              </a:rPr>
              <a:t>(Vladimir, Antony, Camille)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     &gt; poster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     &gt; </a:t>
            </a:r>
            <a:r>
              <a:rPr lang="fr-FR" sz="1600" dirty="0" err="1" smtClean="0">
                <a:solidFill>
                  <a:schemeClr val="tx1"/>
                </a:solidFill>
              </a:rPr>
              <a:t>activities</a:t>
            </a:r>
            <a:r>
              <a:rPr lang="fr-FR" sz="1600" dirty="0" smtClean="0">
                <a:solidFill>
                  <a:schemeClr val="tx1"/>
                </a:solidFill>
              </a:rPr>
              <a:t> (</a:t>
            </a:r>
            <a:r>
              <a:rPr lang="fr-FR" sz="1600" dirty="0" err="1" smtClean="0">
                <a:solidFill>
                  <a:schemeClr val="tx1"/>
                </a:solidFill>
              </a:rPr>
              <a:t>Adocs</a:t>
            </a:r>
            <a:r>
              <a:rPr lang="fr-FR" sz="1600" dirty="0" smtClean="0">
                <a:solidFill>
                  <a:schemeClr val="tx1"/>
                </a:solidFill>
              </a:rPr>
              <a:t>…)</a:t>
            </a: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12" name="Espace réservé du texte 7"/>
          <p:cNvSpPr txBox="1">
            <a:spLocks/>
          </p:cNvSpPr>
          <p:nvPr/>
        </p:nvSpPr>
        <p:spPr>
          <a:xfrm>
            <a:off x="251520" y="4676856"/>
            <a:ext cx="8065268" cy="3830822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lang="fr-FR" altLang="fr-FR" sz="2000" b="0" baseline="0">
                <a:solidFill>
                  <a:srgbClr val="2372B9"/>
                </a:solidFill>
                <a:latin typeface="+mn-lt"/>
                <a:ea typeface="+mn-ea"/>
                <a:cs typeface="+mn-cs"/>
              </a:defRPr>
            </a:lvl1pPr>
            <a:lvl2pPr marL="623888" indent="-26352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&gt;"/>
              <a:defRPr lang="fr-FR" altLang="fr-FR" sz="1600" b="0">
                <a:solidFill>
                  <a:schemeClr val="tx1"/>
                </a:solidFill>
                <a:latin typeface="+mn-lt"/>
                <a:cs typeface="+mn-cs"/>
              </a:defRPr>
            </a:lvl2pPr>
            <a:lvl3pPr marL="896938" indent="-27305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Ubuntu" panose="020B0504030602030204" pitchFamily="34" charset="0"/>
              <a:buChar char="–"/>
              <a:defRPr lang="fr-FR" altLang="fr-FR" sz="1400" b="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b="1">
                <a:solidFill>
                  <a:schemeClr val="tx1"/>
                </a:solidFill>
                <a:latin typeface="+mj-lt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+mj-cs"/>
              </a:defRPr>
            </a:lvl9pPr>
          </a:lstStyle>
          <a:p>
            <a:endParaRPr lang="en-US" sz="2400" kern="0" dirty="0" smtClean="0"/>
          </a:p>
          <a:p>
            <a:endParaRPr lang="en-US" sz="2400" kern="0" dirty="0" smtClean="0"/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1401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2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84000"/>
              <a:buBlip>
                <a:blip r:embed="rId2"/>
              </a:buBlip>
            </a:pPr>
            <a:r>
              <a:rPr lang="fr-FR" altLang="fr-FR" sz="2400" b="1" dirty="0" smtClean="0">
                <a:latin typeface="Open Sans" panose="020B0606030504020204" pitchFamily="34" charset="0"/>
              </a:rPr>
              <a:t>WITHIN YOUR WORKING UNIT:</a:t>
            </a:r>
            <a:endParaRPr lang="fr-FR" altLang="fr-FR" sz="2400" b="1" dirty="0">
              <a:latin typeface="Open Sans" panose="020B0606030504020204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400"/>
              </a:spcBef>
              <a:buNone/>
            </a:pPr>
            <a:r>
              <a:rPr lang="fr-FR" altLang="fr-FR" dirty="0">
                <a:latin typeface="Open Sans" panose="020B0606030504020204" pitchFamily="34" charset="0"/>
              </a:rPr>
              <a:t>			</a:t>
            </a:r>
            <a:r>
              <a:rPr lang="fr-FR" altLang="fr-FR" dirty="0" smtClean="0">
                <a:latin typeface="Open Sans" panose="020B0606030504020204" pitchFamily="34" charset="0"/>
              </a:rPr>
              <a:t>PRACTICAL AND ADEQUATE TRAINING</a:t>
            </a: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None/>
            </a:pP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actors</a:t>
            </a:r>
            <a:r>
              <a:rPr lang="fr-FR" altLang="fr-FR" dirty="0" smtClean="0">
                <a:latin typeface="Open Sans" panose="020B0606030504020204" pitchFamily="34" charset="0"/>
              </a:rPr>
              <a:t> in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lab</a:t>
            </a:r>
            <a:r>
              <a:rPr lang="fr-FR" altLang="fr-FR" dirty="0" smtClean="0">
                <a:latin typeface="Open Sans" panose="020B0606030504020204" pitchFamily="34" charset="0"/>
              </a:rPr>
              <a:t> and </a:t>
            </a:r>
            <a:r>
              <a:rPr lang="fr-FR" altLang="fr-FR" dirty="0" err="1" smtClean="0">
                <a:latin typeface="Open Sans" panose="020B0606030504020204" pitchFamily="34" charset="0"/>
              </a:rPr>
              <a:t>premises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360363">
              <a:buNone/>
            </a:pPr>
            <a:endParaRPr lang="fr-FR" altLang="fr-FR" sz="2400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>
                <a:latin typeface="Open Sans" panose="020B0606030504020204" pitchFamily="34" charset="0"/>
              </a:rPr>
              <a:t>A</a:t>
            </a:r>
            <a:r>
              <a:rPr lang="fr-FR" altLang="fr-FR" dirty="0" smtClean="0">
                <a:latin typeface="Open Sans" panose="020B0606030504020204" pitchFamily="34" charset="0"/>
              </a:rPr>
              <a:t>ccess </a:t>
            </a:r>
            <a:r>
              <a:rPr lang="fr-FR" altLang="fr-FR" dirty="0" err="1" smtClean="0">
                <a:latin typeface="Open Sans" panose="020B0606030504020204" pitchFamily="34" charset="0"/>
              </a:rPr>
              <a:t>inside</a:t>
            </a:r>
            <a:r>
              <a:rPr lang="fr-FR" altLang="fr-FR" dirty="0" smtClean="0">
                <a:latin typeface="Open Sans" panose="020B0606030504020204" pitchFamily="34" charset="0"/>
              </a:rPr>
              <a:t> and to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workplace</a:t>
            </a:r>
            <a:r>
              <a:rPr lang="fr-FR" altLang="fr-FR" dirty="0" smtClean="0">
                <a:latin typeface="Open Sans" panose="020B0606030504020204" pitchFamily="34" charset="0"/>
              </a:rPr>
              <a:t> (</a:t>
            </a:r>
            <a:r>
              <a:rPr lang="fr-FR" altLang="fr-FR" dirty="0" err="1" smtClean="0">
                <a:latin typeface="Open Sans" panose="020B0606030504020204" pitchFamily="34" charset="0"/>
              </a:rPr>
              <a:t>with</a:t>
            </a:r>
            <a:r>
              <a:rPr lang="fr-FR" altLang="fr-FR" dirty="0" smtClean="0">
                <a:latin typeface="Open Sans" panose="020B0606030504020204" pitchFamily="34" charset="0"/>
              </a:rPr>
              <a:t> a </a:t>
            </a:r>
            <a:r>
              <a:rPr lang="fr-FR" altLang="fr-FR" dirty="0" err="1" smtClean="0">
                <a:latin typeface="Open Sans" panose="020B0606030504020204" pitchFamily="34" charset="0"/>
              </a:rPr>
              <a:t>visist</a:t>
            </a:r>
            <a:r>
              <a:rPr lang="fr-FR" altLang="fr-FR" dirty="0" smtClean="0">
                <a:latin typeface="Open Sans" panose="020B0606030504020204" pitchFamily="34" charset="0"/>
              </a:rPr>
              <a:t> to the </a:t>
            </a:r>
            <a:r>
              <a:rPr lang="fr-FR" altLang="fr-FR" dirty="0" err="1" smtClean="0">
                <a:latin typeface="Open Sans" panose="020B0606030504020204" pitchFamily="34" charset="0"/>
              </a:rPr>
              <a:t>work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premises</a:t>
            </a:r>
            <a:r>
              <a:rPr lang="fr-FR" altLang="fr-FR" dirty="0" smtClean="0">
                <a:latin typeface="Open Sans" panose="020B0606030504020204" pitchFamily="34" charset="0"/>
              </a:rPr>
              <a:t>)</a:t>
            </a: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altLang="fr-FR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  <a:buSzPct val="101000"/>
              <a:buBlip>
                <a:blip r:embed="rId2"/>
              </a:buBlip>
            </a:pPr>
            <a:r>
              <a:rPr lang="fr-FR" altLang="fr-FR" dirty="0" smtClean="0">
                <a:latin typeface="Open Sans" panose="020B0606030504020204" pitchFamily="34" charset="0"/>
              </a:rPr>
              <a:t>General </a:t>
            </a:r>
            <a:r>
              <a:rPr lang="fr-FR" altLang="fr-FR" dirty="0" err="1" smtClean="0">
                <a:latin typeface="Open Sans" panose="020B0606030504020204" pitchFamily="34" charset="0"/>
              </a:rPr>
              <a:t>working</a:t>
            </a:r>
            <a:r>
              <a:rPr lang="fr-FR" altLang="fr-FR" dirty="0" smtClean="0">
                <a:latin typeface="Open Sans" panose="020B0606030504020204" pitchFamily="34" charset="0"/>
              </a:rPr>
              <a:t> </a:t>
            </a:r>
            <a:r>
              <a:rPr lang="fr-FR" altLang="fr-FR" dirty="0" err="1" smtClean="0">
                <a:latin typeface="Open Sans" panose="020B0606030504020204" pitchFamily="34" charset="0"/>
              </a:rPr>
              <a:t>procedures</a:t>
            </a:r>
            <a:endParaRPr lang="fr-FR" altLang="fr-FR" dirty="0">
              <a:latin typeface="Open Sans" panose="020B0606030504020204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488"/>
              </a:spcBef>
              <a:buNone/>
            </a:pPr>
            <a:endParaRPr lang="fr-FR" altLang="fr-FR" sz="2400" dirty="0">
              <a:latin typeface="Open Sans" panose="020B0606030504020204" pitchFamily="34" charset="0"/>
            </a:endParaRPr>
          </a:p>
          <a:p>
            <a:pPr marL="609600" indent="-608013" algn="r">
              <a:lnSpc>
                <a:spcPct val="80000"/>
              </a:lnSpc>
              <a:spcBef>
                <a:spcPts val="438"/>
              </a:spcBef>
              <a:buNone/>
            </a:pPr>
            <a:r>
              <a:rPr lang="fr-FR" altLang="fr-FR" sz="2200" dirty="0" err="1" smtClean="0">
                <a:latin typeface="Open Sans" panose="020B0606030504020204" pitchFamily="34" charset="0"/>
              </a:rPr>
              <a:t>Generally</a:t>
            </a:r>
            <a:r>
              <a:rPr lang="fr-FR" altLang="fr-FR" sz="2200" dirty="0" smtClean="0">
                <a:latin typeface="Open Sans" panose="020B0606030504020204" pitchFamily="34" charset="0"/>
              </a:rPr>
              <a:t> </a:t>
            </a:r>
            <a:r>
              <a:rPr lang="fr-FR" altLang="fr-FR" sz="2200" dirty="0" err="1" smtClean="0">
                <a:latin typeface="Open Sans" panose="020B0606030504020204" pitchFamily="34" charset="0"/>
              </a:rPr>
              <a:t>carried</a:t>
            </a:r>
            <a:r>
              <a:rPr lang="fr-FR" altLang="fr-FR" sz="2200" dirty="0" smtClean="0">
                <a:latin typeface="Open Sans" panose="020B0606030504020204" pitchFamily="34" charset="0"/>
              </a:rPr>
              <a:t> out by the </a:t>
            </a:r>
            <a:r>
              <a:rPr lang="fr-FR" altLang="fr-FR" sz="2200" dirty="0" err="1" smtClean="0">
                <a:latin typeface="Open Sans" panose="020B0606030504020204" pitchFamily="34" charset="0"/>
              </a:rPr>
              <a:t>safety</a:t>
            </a:r>
            <a:r>
              <a:rPr lang="fr-FR" altLang="fr-FR" sz="2200" dirty="0" smtClean="0">
                <a:latin typeface="Open Sans" panose="020B0606030504020204" pitchFamily="34" charset="0"/>
              </a:rPr>
              <a:t> </a:t>
            </a:r>
            <a:r>
              <a:rPr lang="fr-FR" altLang="fr-FR" sz="2200" dirty="0" err="1" smtClean="0">
                <a:latin typeface="Open Sans" panose="020B0606030504020204" pitchFamily="34" charset="0"/>
              </a:rPr>
              <a:t>advisor</a:t>
            </a:r>
            <a:r>
              <a:rPr lang="fr-FR" altLang="fr-FR" sz="2200" dirty="0" smtClean="0">
                <a:latin typeface="Open Sans" panose="020B0606030504020204" pitchFamily="34" charset="0"/>
              </a:rPr>
              <a:t> and/or by the direct </a:t>
            </a:r>
            <a:r>
              <a:rPr lang="fr-FR" altLang="fr-FR" sz="2200" dirty="0" err="1" smtClean="0">
                <a:latin typeface="Open Sans" panose="020B0606030504020204" pitchFamily="34" charset="0"/>
              </a:rPr>
              <a:t>supervisor</a:t>
            </a:r>
            <a:r>
              <a:rPr lang="fr-FR" altLang="fr-FR" sz="2200" dirty="0" smtClean="0">
                <a:latin typeface="Open Sans" panose="020B0606030504020204" pitchFamily="34" charset="0"/>
              </a:rPr>
              <a:t> of the agent</a:t>
            </a:r>
            <a:endParaRPr lang="fr-FR" altLang="fr-FR" sz="2200" dirty="0">
              <a:latin typeface="Open Sans" panose="020B060603050402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10858" y="263479"/>
            <a:ext cx="8064896" cy="360040"/>
          </a:xfrm>
        </p:spPr>
        <p:txBody>
          <a:bodyPr/>
          <a:lstStyle/>
          <a:p>
            <a:r>
              <a:rPr lang="fr-FR" altLang="fr-FR" dirty="0" err="1">
                <a:latin typeface="Ubuntu" panose="020B0504030602030204" pitchFamily="34" charset="0"/>
              </a:rPr>
              <a:t>Why</a:t>
            </a:r>
            <a:r>
              <a:rPr lang="fr-FR" altLang="fr-FR" dirty="0">
                <a:latin typeface="Ubuntu" panose="020B0504030602030204" pitchFamily="34" charset="0"/>
              </a:rPr>
              <a:t> a </a:t>
            </a:r>
            <a:r>
              <a:rPr lang="fr-FR" altLang="fr-FR" dirty="0" err="1">
                <a:latin typeface="Ubuntu" panose="020B0504030602030204" pitchFamily="34" charset="0"/>
              </a:rPr>
              <a:t>Health</a:t>
            </a:r>
            <a:r>
              <a:rPr lang="fr-FR" altLang="fr-FR" dirty="0">
                <a:latin typeface="Ubuntu" panose="020B0504030602030204" pitchFamily="34" charset="0"/>
              </a:rPr>
              <a:t> &amp; </a:t>
            </a:r>
            <a:r>
              <a:rPr lang="fr-FR" altLang="fr-FR" dirty="0" err="1">
                <a:latin typeface="Ubuntu" panose="020B0504030602030204" pitchFamily="34" charset="0"/>
              </a:rPr>
              <a:t>Safety</a:t>
            </a:r>
            <a:r>
              <a:rPr lang="fr-FR" altLang="fr-FR" dirty="0">
                <a:latin typeface="Ubuntu" panose="020B0504030602030204" pitchFamily="34" charset="0"/>
              </a:rPr>
              <a:t> induction ?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8064896" cy="504056"/>
          </a:xfrm>
        </p:spPr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Training of </a:t>
            </a:r>
            <a:r>
              <a:rPr lang="fr-FR" altLang="fr-FR" dirty="0" err="1">
                <a:latin typeface="Ubuntu" panose="020B0504030602030204" pitchFamily="34" charset="0"/>
              </a:rPr>
              <a:t>newcomers</a:t>
            </a:r>
            <a:endParaRPr lang="fr-FR" altLang="fr-FR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 err="1" smtClean="0">
                <a:latin typeface="Ubuntu" panose="020B0504030602030204" pitchFamily="34" charset="0"/>
              </a:rPr>
              <a:t>Presentation</a:t>
            </a:r>
            <a:r>
              <a:rPr lang="fr-FR" altLang="fr-FR" dirty="0" smtClean="0">
                <a:latin typeface="Ubuntu" panose="020B0504030602030204" pitchFamily="34" charset="0"/>
              </a:rPr>
              <a:t> of </a:t>
            </a:r>
            <a:r>
              <a:rPr lang="fr-FR" altLang="fr-FR" dirty="0" err="1" smtClean="0">
                <a:latin typeface="Ubuntu" panose="020B0504030602030204" pitchFamily="34" charset="0"/>
              </a:rPr>
              <a:t>LaSIE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>
                <a:latin typeface="Ubuntu" panose="020B0504030602030204" pitchFamily="34" charset="0"/>
              </a:rPr>
              <a:t/>
            </a:r>
            <a:br>
              <a:rPr lang="fr-FR" altLang="fr-FR" dirty="0">
                <a:latin typeface="Ubuntu" panose="020B0504030602030204" pitchFamily="34" charset="0"/>
              </a:rPr>
            </a:br>
            <a:r>
              <a:rPr lang="fr-FR" altLang="fr-FR" dirty="0" smtClean="0">
                <a:latin typeface="Ubuntu" panose="020B0504030602030204" pitchFamily="34" charset="0"/>
              </a:rPr>
              <a:t>and </a:t>
            </a:r>
            <a:r>
              <a:rPr lang="fr-FR" altLang="fr-FR" dirty="0" err="1" smtClean="0">
                <a:latin typeface="Ubuntu" panose="020B0504030602030204" pitchFamily="34" charset="0"/>
              </a:rPr>
              <a:t>actors</a:t>
            </a:r>
            <a:r>
              <a:rPr lang="fr-FR" altLang="fr-FR" dirty="0" smtClean="0">
                <a:latin typeface="Ubuntu" panose="020B0504030602030204" pitchFamily="34" charset="0"/>
              </a:rPr>
              <a:t> in the </a:t>
            </a:r>
            <a:r>
              <a:rPr lang="fr-FR" altLang="fr-FR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 of </a:t>
            </a:r>
            <a:r>
              <a:rPr lang="fr-FR" altLang="fr-FR" dirty="0" err="1" smtClean="0">
                <a:latin typeface="Ubuntu" panose="020B0504030602030204" pitchFamily="34" charset="0"/>
              </a:rPr>
              <a:t>occupationnal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Risks</a:t>
            </a:r>
            <a:r>
              <a:rPr lang="fr-FR" altLang="fr-FR" dirty="0" smtClean="0">
                <a:latin typeface="Ubuntu" panose="020B0504030602030204" pitchFamily="34" charset="0"/>
              </a:rPr>
              <a:t> (RP)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Accueil des nouveaux arrivants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9229E4-3C29-482B-A2FA-DE11E6F6DD2E}" type="datetime1">
              <a:rPr lang="fr-FR" smtClean="0"/>
              <a:t>07/01/2019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308304" y="185211"/>
            <a:ext cx="1584177" cy="648072"/>
            <a:chOff x="7308304" y="185211"/>
            <a:chExt cx="1584177" cy="6480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5" y="185211"/>
              <a:ext cx="864096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8304" y="209383"/>
              <a:ext cx="599728" cy="59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2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>
                <a:latin typeface="Ubuntu" panose="020B0504030602030204" pitchFamily="34" charset="0"/>
              </a:rPr>
              <a:t>UT </a:t>
            </a:r>
            <a:r>
              <a:rPr lang="fr-FR" altLang="fr-FR" dirty="0" smtClean="0">
                <a:latin typeface="Ubuntu" panose="020B0504030602030204" pitchFamily="34" charset="0"/>
              </a:rPr>
              <a:t>and </a:t>
            </a:r>
            <a:r>
              <a:rPr lang="fr-FR" altLang="fr-FR" dirty="0" err="1" smtClean="0">
                <a:latin typeface="Ubuntu" panose="020B0504030602030204" pitchFamily="34" charset="0"/>
              </a:rPr>
              <a:t>prevention</a:t>
            </a:r>
            <a:r>
              <a:rPr lang="fr-FR" altLang="fr-FR" dirty="0" smtClean="0">
                <a:latin typeface="Ubuntu" panose="020B0504030602030204" pitchFamily="34" charset="0"/>
              </a:rPr>
              <a:t> </a:t>
            </a:r>
            <a:r>
              <a:rPr lang="fr-FR" altLang="fr-FR" dirty="0" err="1" smtClean="0">
                <a:latin typeface="Ubuntu" panose="020B0504030602030204" pitchFamily="34" charset="0"/>
              </a:rPr>
              <a:t>actors</a:t>
            </a:r>
            <a:endParaRPr lang="fr-FR" altLang="fr-FR" dirty="0">
              <a:latin typeface="Ubuntu" panose="020B05040306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690295"/>
            <a:ext cx="8064896" cy="504056"/>
          </a:xfrm>
        </p:spPr>
        <p:txBody>
          <a:bodyPr/>
          <a:lstStyle/>
          <a:p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 err="1" smtClean="0"/>
              <a:t>LaSIE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B36769-D8D3-46AB-B183-957E36D8769F}" type="datetime1">
              <a:rPr lang="fr-FR" smtClean="0"/>
              <a:t>07/01/2019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dirty="0" smtClean="0"/>
              <a:t>Accueil des nouveaux arrivants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A7C565-5FC5-406A-8506-35B2EEF6E0C3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274322" cy="52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rama Université">
  <a:themeElements>
    <a:clrScheme name="Université">
      <a:dk1>
        <a:sysClr val="windowText" lastClr="000000"/>
      </a:dk1>
      <a:lt1>
        <a:sysClr val="window" lastClr="FFFFFF"/>
      </a:lt1>
      <a:dk2>
        <a:srgbClr val="2372B9"/>
      </a:dk2>
      <a:lt2>
        <a:srgbClr val="929291"/>
      </a:lt2>
      <a:accent1>
        <a:srgbClr val="00B0F0"/>
      </a:accent1>
      <a:accent2>
        <a:srgbClr val="BBCE00"/>
      </a:accent2>
      <a:accent3>
        <a:srgbClr val="914E72"/>
      </a:accent3>
      <a:accent4>
        <a:srgbClr val="D58D00"/>
      </a:accent4>
      <a:accent5>
        <a:srgbClr val="346E6A"/>
      </a:accent5>
      <a:accent6>
        <a:srgbClr val="00AECB"/>
      </a:accent6>
      <a:hlink>
        <a:srgbClr val="E51C4E"/>
      </a:hlink>
      <a:folHlink>
        <a:srgbClr val="FFE200"/>
      </a:folHlink>
    </a:clrScheme>
    <a:fontScheme name="Université">
      <a:majorFont>
        <a:latin typeface="Ubuntu"/>
        <a:ea typeface=""/>
        <a:cs typeface="Arial"/>
      </a:majorFont>
      <a:minorFont>
        <a:latin typeface="Open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mmaire">
  <a:themeElements>
    <a:clrScheme name="Université">
      <a:dk1>
        <a:sysClr val="windowText" lastClr="000000"/>
      </a:dk1>
      <a:lt1>
        <a:sysClr val="window" lastClr="FFFFFF"/>
      </a:lt1>
      <a:dk2>
        <a:srgbClr val="2372B9"/>
      </a:dk2>
      <a:lt2>
        <a:srgbClr val="929291"/>
      </a:lt2>
      <a:accent1>
        <a:srgbClr val="00B0F0"/>
      </a:accent1>
      <a:accent2>
        <a:srgbClr val="BBCE00"/>
      </a:accent2>
      <a:accent3>
        <a:srgbClr val="914E72"/>
      </a:accent3>
      <a:accent4>
        <a:srgbClr val="D58D00"/>
      </a:accent4>
      <a:accent5>
        <a:srgbClr val="346E6A"/>
      </a:accent5>
      <a:accent6>
        <a:srgbClr val="00AECB"/>
      </a:accent6>
      <a:hlink>
        <a:srgbClr val="E51C4E"/>
      </a:hlink>
      <a:folHlink>
        <a:srgbClr val="FFE2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uverture partie">
  <a:themeElements>
    <a:clrScheme name="Université">
      <a:dk1>
        <a:sysClr val="windowText" lastClr="000000"/>
      </a:dk1>
      <a:lt1>
        <a:sysClr val="window" lastClr="FFFFFF"/>
      </a:lt1>
      <a:dk2>
        <a:srgbClr val="2372B9"/>
      </a:dk2>
      <a:lt2>
        <a:srgbClr val="929291"/>
      </a:lt2>
      <a:accent1>
        <a:srgbClr val="00B0F0"/>
      </a:accent1>
      <a:accent2>
        <a:srgbClr val="BBCE00"/>
      </a:accent2>
      <a:accent3>
        <a:srgbClr val="914E72"/>
      </a:accent3>
      <a:accent4>
        <a:srgbClr val="D58D00"/>
      </a:accent4>
      <a:accent5>
        <a:srgbClr val="346E6A"/>
      </a:accent5>
      <a:accent6>
        <a:srgbClr val="00AECB"/>
      </a:accent6>
      <a:hlink>
        <a:srgbClr val="E51C4E"/>
      </a:hlink>
      <a:folHlink>
        <a:srgbClr val="FFE200"/>
      </a:folHlink>
    </a:clrScheme>
    <a:fontScheme name="Titre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ge Standard">
  <a:themeElements>
    <a:clrScheme name="Université">
      <a:dk1>
        <a:sysClr val="windowText" lastClr="000000"/>
      </a:dk1>
      <a:lt1>
        <a:sysClr val="window" lastClr="FFFFFF"/>
      </a:lt1>
      <a:dk2>
        <a:srgbClr val="2372B9"/>
      </a:dk2>
      <a:lt2>
        <a:srgbClr val="929291"/>
      </a:lt2>
      <a:accent1>
        <a:srgbClr val="00B0F0"/>
      </a:accent1>
      <a:accent2>
        <a:srgbClr val="BBCE00"/>
      </a:accent2>
      <a:accent3>
        <a:srgbClr val="914E72"/>
      </a:accent3>
      <a:accent4>
        <a:srgbClr val="D58D00"/>
      </a:accent4>
      <a:accent5>
        <a:srgbClr val="346E6A"/>
      </a:accent5>
      <a:accent6>
        <a:srgbClr val="00AECB"/>
      </a:accent6>
      <a:hlink>
        <a:srgbClr val="E51C4E"/>
      </a:hlink>
      <a:folHlink>
        <a:srgbClr val="FFE200"/>
      </a:folHlink>
    </a:clrScheme>
    <a:fontScheme name="1_Conception personnalisée">
      <a:majorFont>
        <a:latin typeface="Ubuntu"/>
        <a:ea typeface=""/>
        <a:cs typeface="Arial"/>
      </a:majorFont>
      <a:minorFont>
        <a:latin typeface="Open Sans"/>
        <a:ea typeface=""/>
        <a:cs typeface="Open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EB">
            <a:alpha val="20000"/>
          </a:srgbClr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emerciements">
  <a:themeElements>
    <a:clrScheme name="Université">
      <a:dk1>
        <a:sysClr val="windowText" lastClr="000000"/>
      </a:dk1>
      <a:lt1>
        <a:sysClr val="window" lastClr="FFFFFF"/>
      </a:lt1>
      <a:dk2>
        <a:srgbClr val="2372B9"/>
      </a:dk2>
      <a:lt2>
        <a:srgbClr val="929291"/>
      </a:lt2>
      <a:accent1>
        <a:srgbClr val="00B0F0"/>
      </a:accent1>
      <a:accent2>
        <a:srgbClr val="BBCE00"/>
      </a:accent2>
      <a:accent3>
        <a:srgbClr val="914E72"/>
      </a:accent3>
      <a:accent4>
        <a:srgbClr val="D58D00"/>
      </a:accent4>
      <a:accent5>
        <a:srgbClr val="346E6A"/>
      </a:accent5>
      <a:accent6>
        <a:srgbClr val="00AECB"/>
      </a:accent6>
      <a:hlink>
        <a:srgbClr val="E51C4E"/>
      </a:hlink>
      <a:folHlink>
        <a:srgbClr val="FFE2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appel du titre">
  <a:themeElements>
    <a:clrScheme name="Université">
      <a:dk1>
        <a:sysClr val="windowText" lastClr="000000"/>
      </a:dk1>
      <a:lt1>
        <a:sysClr val="window" lastClr="FFFFFF"/>
      </a:lt1>
      <a:dk2>
        <a:srgbClr val="2372B9"/>
      </a:dk2>
      <a:lt2>
        <a:srgbClr val="929291"/>
      </a:lt2>
      <a:accent1>
        <a:srgbClr val="00B0F0"/>
      </a:accent1>
      <a:accent2>
        <a:srgbClr val="BBCE00"/>
      </a:accent2>
      <a:accent3>
        <a:srgbClr val="914E72"/>
      </a:accent3>
      <a:accent4>
        <a:srgbClr val="D58D00"/>
      </a:accent4>
      <a:accent5>
        <a:srgbClr val="346E6A"/>
      </a:accent5>
      <a:accent6>
        <a:srgbClr val="00AECB"/>
      </a:accent6>
      <a:hlink>
        <a:srgbClr val="E51C4E"/>
      </a:hlink>
      <a:folHlink>
        <a:srgbClr val="FFE200"/>
      </a:folHlink>
    </a:clrScheme>
    <a:fontScheme name="2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nclusion">
  <a:themeElements>
    <a:clrScheme name="Université">
      <a:dk1>
        <a:sysClr val="windowText" lastClr="000000"/>
      </a:dk1>
      <a:lt1>
        <a:sysClr val="window" lastClr="FFFFFF"/>
      </a:lt1>
      <a:dk2>
        <a:srgbClr val="2372B9"/>
      </a:dk2>
      <a:lt2>
        <a:srgbClr val="929291"/>
      </a:lt2>
      <a:accent1>
        <a:srgbClr val="00B0F0"/>
      </a:accent1>
      <a:accent2>
        <a:srgbClr val="BBCE00"/>
      </a:accent2>
      <a:accent3>
        <a:srgbClr val="914E72"/>
      </a:accent3>
      <a:accent4>
        <a:srgbClr val="D58D00"/>
      </a:accent4>
      <a:accent5>
        <a:srgbClr val="346E6A"/>
      </a:accent5>
      <a:accent6>
        <a:srgbClr val="00AECB"/>
      </a:accent6>
      <a:hlink>
        <a:srgbClr val="E51C4E"/>
      </a:hlink>
      <a:folHlink>
        <a:srgbClr val="FFE200"/>
      </a:folHlink>
    </a:clrScheme>
    <a:fontScheme name="Masque 0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2026</TotalTime>
  <Words>2515</Words>
  <Application>Microsoft Office PowerPoint</Application>
  <PresentationFormat>Affichage à l'écran (4:3)</PresentationFormat>
  <Paragraphs>677</Paragraphs>
  <Slides>67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7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67</vt:i4>
      </vt:variant>
    </vt:vector>
  </HeadingPairs>
  <TitlesOfParts>
    <vt:vector size="87" baseType="lpstr">
      <vt:lpstr>Arial Unicode MS</vt:lpstr>
      <vt:lpstr>Microsoft YaHei</vt:lpstr>
      <vt:lpstr>Arial</vt:lpstr>
      <vt:lpstr>Calibri</vt:lpstr>
      <vt:lpstr>Calibri Light</vt:lpstr>
      <vt:lpstr>Helvetica</vt:lpstr>
      <vt:lpstr>Open Sans</vt:lpstr>
      <vt:lpstr>StarSymbol</vt:lpstr>
      <vt:lpstr>Tahoma</vt:lpstr>
      <vt:lpstr>Times New Roman</vt:lpstr>
      <vt:lpstr>Ubuntu</vt:lpstr>
      <vt:lpstr>Verdana</vt:lpstr>
      <vt:lpstr>Wingdings</vt:lpstr>
      <vt:lpstr>Diaporama Université</vt:lpstr>
      <vt:lpstr>Sommaire</vt:lpstr>
      <vt:lpstr>Couverture partie</vt:lpstr>
      <vt:lpstr>Page Standard</vt:lpstr>
      <vt:lpstr>Remerciements</vt:lpstr>
      <vt:lpstr>Rappel du titre</vt:lpstr>
      <vt:lpstr>Conclusion</vt:lpstr>
      <vt:lpstr>Présentation PowerPoint</vt:lpstr>
      <vt:lpstr>Présentation PowerPoint</vt:lpstr>
      <vt:lpstr>Why a Home security ?</vt:lpstr>
      <vt:lpstr>Présentation PowerPoint</vt:lpstr>
      <vt:lpstr>Présentation PowerPoint</vt:lpstr>
      <vt:lpstr>Why a Health &amp; Safety induction ?</vt:lpstr>
      <vt:lpstr>Why a Health &amp; Safety induction ?</vt:lpstr>
      <vt:lpstr>Presentation of LaSIE  and actors in the prevention of occupationnal Risks (RP)</vt:lpstr>
      <vt:lpstr>UT and prevention actors</vt:lpstr>
      <vt:lpstr>UT and prevention actors</vt:lpstr>
      <vt:lpstr>UT and prevention actors</vt:lpstr>
      <vt:lpstr>UT and prevention actors</vt:lpstr>
      <vt:lpstr>Présentation PowerPoint</vt:lpstr>
      <vt:lpstr>Présentation PowerPoint</vt:lpstr>
      <vt:lpstr>UT and prevention actors</vt:lpstr>
      <vt:lpstr>Rules of access to the UNiT</vt:lpstr>
      <vt:lpstr>Rules of access to the UNiT</vt:lpstr>
      <vt:lpstr>Rules of access to the UNiT</vt:lpstr>
      <vt:lpstr>Rules of access to the UNiT</vt:lpstr>
      <vt:lpstr>Rules of access to the UNiT</vt:lpstr>
      <vt:lpstr>Rules of access to the UNiT</vt:lpstr>
      <vt:lpstr>Rules of access to the UNiT</vt:lpstr>
      <vt:lpstr>Rules of access to the UNiT</vt:lpstr>
      <vt:lpstr>Rules of access to the UNiT</vt:lpstr>
      <vt:lpstr>How to participate in the prevention of occupational risks?</vt:lpstr>
      <vt:lpstr>Présentation PowerPoint</vt:lpstr>
      <vt:lpstr>How to participate in the prevention of Risk?</vt:lpstr>
      <vt:lpstr>Présentation PowerPoint</vt:lpstr>
      <vt:lpstr>Présentation PowerPoint</vt:lpstr>
      <vt:lpstr>How to participate in occupational risk prevention?</vt:lpstr>
      <vt:lpstr>Présentation PowerPoint</vt:lpstr>
      <vt:lpstr>How to participate in occupational risk prevention ?</vt:lpstr>
      <vt:lpstr>How to participate in occupational risk prevention?</vt:lpstr>
      <vt:lpstr>How to participate in occupational risk prevention?</vt:lpstr>
      <vt:lpstr>How to participate in occupational risk prevention?</vt:lpstr>
      <vt:lpstr>How to participate in occupational risk prevention?</vt:lpstr>
      <vt:lpstr>How to participate in occupational risk prevention ?</vt:lpstr>
      <vt:lpstr>Présentation PowerPoint</vt:lpstr>
      <vt:lpstr>How to participate in occupational risk prevention?</vt:lpstr>
      <vt:lpstr>How to participate in occupational risk prevention?</vt:lpstr>
      <vt:lpstr>How to participate in occupational risk prevention?</vt:lpstr>
      <vt:lpstr>How to participate in occupational risk prevention?</vt:lpstr>
      <vt:lpstr>How to participate in occupational risk prevention?</vt:lpstr>
      <vt:lpstr>How to participate in occupational risk prevention?</vt:lpstr>
      <vt:lpstr>Examples of an accident </vt:lpstr>
      <vt:lpstr>How to participate in occupational risk prevention?</vt:lpstr>
      <vt:lpstr>Présentation PowerPoint</vt:lpstr>
      <vt:lpstr>How to report a danger ? </vt:lpstr>
      <vt:lpstr>How to report a danger ?</vt:lpstr>
      <vt:lpstr>How to report a danger ?</vt:lpstr>
      <vt:lpstr>Fire Safety?</vt:lpstr>
      <vt:lpstr>In case of fire ?</vt:lpstr>
      <vt:lpstr>In case of fire ?</vt:lpstr>
      <vt:lpstr>In case of fire ?</vt:lpstr>
      <vt:lpstr>In case of fire ?</vt:lpstr>
      <vt:lpstr>In case of fire ?</vt:lpstr>
      <vt:lpstr>Présentation PowerPoint</vt:lpstr>
      <vt:lpstr>In case of medical emergency?   </vt:lpstr>
      <vt:lpstr>In case of medical emergency ?</vt:lpstr>
      <vt:lpstr>In case of medical emergency ?</vt:lpstr>
      <vt:lpstr>In case of medical emergency ?</vt:lpstr>
      <vt:lpstr>In case of medical emergency ?</vt:lpstr>
      <vt:lpstr>Conclusion</vt:lpstr>
      <vt:lpstr>Conclusion</vt:lpstr>
      <vt:lpstr>Conclusion</vt:lpstr>
      <vt:lpstr>Présentation PowerPoint</vt:lpstr>
      <vt:lpstr>Présentation PowerPoint</vt:lpstr>
    </vt:vector>
  </TitlesOfParts>
  <Company>ULR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mchemina</dc:creator>
  <cp:lastModifiedBy>crebere</cp:lastModifiedBy>
  <cp:revision>257</cp:revision>
  <cp:lastPrinted>2018-04-25T07:12:24Z</cp:lastPrinted>
  <dcterms:created xsi:type="dcterms:W3CDTF">2016-04-14T08:11:58Z</dcterms:created>
  <dcterms:modified xsi:type="dcterms:W3CDTF">2019-01-07T11:23:15Z</dcterms:modified>
</cp:coreProperties>
</file>